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66" d="100"/>
          <a:sy n="66" d="100"/>
        </p:scale>
        <p:origin x="590" y="10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05C2F-FD7C-407F-AD8C-64E98C6B14FE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E840-6F08-4BB1-A5CA-444D7B47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0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962D8CB6-400C-4621-83FA-DD911EF97465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1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63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12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24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1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motif-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786" y="0"/>
            <a:ext cx="1559169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0518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6"/>
            <a:ext cx="12192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11074400" y="6453189"/>
            <a:ext cx="1117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4F20C622-3705-45F1-8225-E4AB75199F94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82742" y="764704"/>
            <a:ext cx="7621770" cy="5871046"/>
          </a:xfrm>
          <a:prstGeom prst="rect">
            <a:avLst/>
          </a:prstGeom>
        </p:spPr>
        <p:txBody>
          <a:bodyPr/>
          <a:lstStyle>
            <a:lvl1pPr marL="180000" indent="-432000">
              <a:lnSpc>
                <a:spcPct val="200000"/>
              </a:lnSpc>
              <a:buFont typeface="+mj-lt"/>
              <a:buAutoNum type="romanUcPeriod"/>
              <a:defRPr sz="1800" b="1"/>
            </a:lvl1pPr>
            <a:lvl2pPr marL="432000" indent="216000">
              <a:lnSpc>
                <a:spcPts val="1850"/>
              </a:lnSpc>
              <a:buFont typeface="+mj-lt"/>
              <a:buAutoNum type="arabicPeriod"/>
              <a:defRPr sz="1300"/>
            </a:lvl2pPr>
            <a:lvl3pPr marL="684000" indent="216000">
              <a:lnSpc>
                <a:spcPts val="1850"/>
              </a:lnSpc>
              <a:buFont typeface="+mj-lt"/>
              <a:buAutoNum type="arabicParenR"/>
              <a:defRPr sz="1300"/>
            </a:lvl3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58110" y="12701"/>
            <a:ext cx="11698530" cy="549275"/>
          </a:xfrm>
          <a:prstGeom prst="rect">
            <a:avLst/>
          </a:prstGeom>
        </p:spPr>
        <p:txBody>
          <a:bodyPr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1653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6"/>
            <a:ext cx="12192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11074400" y="6453189"/>
            <a:ext cx="1117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EA861324-8E1F-4C3B-B880-99A4F72EB965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335360" y="764704"/>
            <a:ext cx="11521280" cy="5688484"/>
          </a:xfrm>
          <a:prstGeom prst="rect">
            <a:avLst/>
          </a:prstGeom>
        </p:spPr>
        <p:txBody>
          <a:bodyPr tIns="0"/>
          <a:lstStyle>
            <a:lvl1pPr marL="252000" indent="-252000" algn="l" rtl="0" eaLnBrk="1" fontAlgn="base" latinLnBrk="1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 kumimoji="0" lang="ko-KR" altLang="en-US" sz="1700" b="1" kern="1200" spc="-30" baseline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540000" indent="-252000">
              <a:lnSpc>
                <a:spcPts val="2160"/>
              </a:lnSpc>
              <a:buFont typeface="+mj-lt"/>
              <a:buAutoNum type="arabicParenR"/>
              <a:defRPr sz="1400" spc="-30" baseline="0"/>
            </a:lvl2pPr>
            <a:lvl3pPr marL="684000" indent="-144000">
              <a:lnSpc>
                <a:spcPts val="2100"/>
              </a:lnSpc>
              <a:buFont typeface="맑은 고딕" panose="020B0503020000020004" pitchFamily="50" charset="-127"/>
              <a:buChar char="–"/>
              <a:defRPr sz="1300" spc="-30" baseline="0"/>
            </a:lvl3pPr>
            <a:lvl4pPr marL="1080000">
              <a:defRPr sz="1400"/>
            </a:lvl4pPr>
            <a:lvl5pPr marL="1260000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58110" y="75502"/>
            <a:ext cx="11698530" cy="486474"/>
          </a:xfrm>
          <a:prstGeom prst="rect">
            <a:avLst/>
          </a:prstGeom>
        </p:spPr>
        <p:txBody>
          <a:bodyPr/>
          <a:lstStyle>
            <a:lvl1pPr marL="252000" indent="-252000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551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66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6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74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5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1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2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1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22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3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ec\Downloads\H-Motors-02 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163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:\Users\Hec\Downloads\3. 베트남 안동교 건설공사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"/>
          <a:stretch>
            <a:fillRect/>
          </a:stretch>
        </p:blipFill>
        <p:spPr bwMode="auto">
          <a:xfrm>
            <a:off x="6967538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:\Users\Hec\Downloads\힐스테이트 광교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18233"/>
          <a:stretch>
            <a:fillRect/>
          </a:stretch>
        </p:blipFill>
        <p:spPr bwMode="auto">
          <a:xfrm>
            <a:off x="1870076" y="4457700"/>
            <a:ext cx="165576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6059489"/>
            <a:ext cx="16192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" b="-2"/>
          <a:stretch>
            <a:fillRect/>
          </a:stretch>
        </p:blipFill>
        <p:spPr bwMode="auto">
          <a:xfrm>
            <a:off x="3568701" y="4459288"/>
            <a:ext cx="1655763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r="11156"/>
          <a:stretch>
            <a:fillRect/>
          </a:stretch>
        </p:blipFill>
        <p:spPr bwMode="auto">
          <a:xfrm>
            <a:off x="5267325" y="4457700"/>
            <a:ext cx="1657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804988" y="1325563"/>
            <a:ext cx="7848600" cy="400050"/>
          </a:xfrm>
          <a:prstGeom prst="rect">
            <a:avLst/>
          </a:prstGeom>
          <a:noFill/>
        </p:spPr>
        <p:txBody>
          <a:bodyPr lIns="46800" rIns="46800">
            <a:spAutoFit/>
          </a:bodyPr>
          <a:lstStyle/>
          <a:p>
            <a:pPr>
              <a:defRPr/>
            </a:pPr>
            <a:r>
              <a:rPr lang="ko-KR" altLang="en-US" sz="20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플랜트사업본부 플랜트건축설계팀팀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7362" y="1717676"/>
            <a:ext cx="8803134" cy="646331"/>
          </a:xfrm>
          <a:prstGeom prst="rect">
            <a:avLst/>
          </a:prstGeom>
          <a:noFill/>
        </p:spPr>
        <p:txBody>
          <a:bodyPr wrap="square" lIns="46800" rIns="46800">
            <a:spAutoFit/>
          </a:bodyPr>
          <a:lstStyle/>
          <a:p>
            <a:pPr>
              <a:defRPr/>
            </a:pPr>
            <a:r>
              <a:rPr lang="en-US" altLang="ko-KR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BIM 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기반 </a:t>
            </a:r>
            <a:r>
              <a:rPr lang="ko-KR" altLang="en-US" sz="3600" b="1" spc="-100" dirty="0" err="1">
                <a:solidFill>
                  <a:srgbClr val="14398F"/>
                </a:solidFill>
                <a:latin typeface="+mn-ea"/>
                <a:cs typeface="Arial" pitchFamily="34" charset="0"/>
              </a:rPr>
              <a:t>플랜트건축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EPC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정보 플랫폼 구축</a:t>
            </a:r>
            <a:endParaRPr lang="en-US" altLang="ko-KR" sz="2400" b="1" spc="-100" dirty="0">
              <a:solidFill>
                <a:srgbClr val="14398F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79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 화살표 33"/>
          <p:cNvSpPr/>
          <p:nvPr/>
        </p:nvSpPr>
        <p:spPr>
          <a:xfrm>
            <a:off x="1143001" y="1716274"/>
            <a:ext cx="2869531" cy="4593047"/>
          </a:xfrm>
          <a:prstGeom prst="rightArrow">
            <a:avLst>
              <a:gd name="adj1" fmla="val 86106"/>
              <a:gd name="adj2" fmla="val 2740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67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en-US" altLang="ko-KR" dirty="0" smtClean="0"/>
              <a:t>2D Drawings : </a:t>
            </a:r>
            <a:r>
              <a:rPr lang="ko-KR" altLang="en-US" dirty="0" smtClean="0"/>
              <a:t>매개변수 일람표를 이용한 도면 작성</a:t>
            </a:r>
            <a:endParaRPr lang="en-US" altLang="ko-KR" dirty="0" smtClean="0"/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493" y="1976570"/>
            <a:ext cx="2832903" cy="23165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24" y="2607697"/>
            <a:ext cx="2133004" cy="29823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21870"/>
          <a:stretch/>
        </p:blipFill>
        <p:spPr>
          <a:xfrm>
            <a:off x="7583779" y="3609182"/>
            <a:ext cx="2774195" cy="7066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778" y="4869160"/>
            <a:ext cx="3317498" cy="176314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583778" y="2198220"/>
            <a:ext cx="2400654" cy="1218394"/>
            <a:chOff x="6440778" y="2352385"/>
            <a:chExt cx="2400654" cy="12183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l="1183" t="38744" r="2320" b="29761"/>
            <a:stretch/>
          </p:blipFill>
          <p:spPr>
            <a:xfrm>
              <a:off x="6440778" y="2780928"/>
              <a:ext cx="2400654" cy="78985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6"/>
            <a:srcRect l="1183" r="2320" b="73075"/>
            <a:stretch/>
          </p:blipFill>
          <p:spPr>
            <a:xfrm>
              <a:off x="6440778" y="2352385"/>
              <a:ext cx="2400654" cy="67526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3867619" y="4737969"/>
            <a:ext cx="3630650" cy="2073454"/>
            <a:chOff x="2724619" y="4737969"/>
            <a:chExt cx="3630650" cy="207345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t="25734"/>
            <a:stretch/>
          </p:blipFill>
          <p:spPr>
            <a:xfrm>
              <a:off x="2724619" y="4941168"/>
              <a:ext cx="3630650" cy="18702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/>
            <a:srcRect l="21869" t="1689" r="15692" b="90242"/>
            <a:stretch/>
          </p:blipFill>
          <p:spPr>
            <a:xfrm>
              <a:off x="3517603" y="4737969"/>
              <a:ext cx="2266950" cy="20320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1324868" y="2332429"/>
            <a:ext cx="2034828" cy="156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매개변수 입력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변경시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4232348" y="1913065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업데이트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4232348" y="4487811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업데이트</a:t>
            </a:r>
          </a:p>
        </p:txBody>
      </p:sp>
      <p:sp>
        <p:nvSpPr>
          <p:cNvPr id="36" name="오른쪽 화살표 35"/>
          <p:cNvSpPr/>
          <p:nvPr/>
        </p:nvSpPr>
        <p:spPr>
          <a:xfrm>
            <a:off x="7620717" y="4493847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일람표 업데이트</a:t>
            </a:r>
          </a:p>
        </p:txBody>
      </p:sp>
      <p:sp>
        <p:nvSpPr>
          <p:cNvPr id="37" name="오른쪽 화살표 36"/>
          <p:cNvSpPr/>
          <p:nvPr/>
        </p:nvSpPr>
        <p:spPr>
          <a:xfrm>
            <a:off x="7620717" y="1913064"/>
            <a:ext cx="1643635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부재리스트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업데이트</a:t>
            </a:r>
          </a:p>
        </p:txBody>
      </p:sp>
    </p:spTree>
    <p:extLst>
      <p:ext uri="{BB962C8B-B14F-4D97-AF65-F5344CB8AC3E}">
        <p14:creationId xmlns:p14="http://schemas.microsoft.com/office/powerpoint/2010/main" val="1533876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586" y="2537124"/>
            <a:ext cx="2697682" cy="2392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7149"/>
          <a:stretch/>
        </p:blipFill>
        <p:spPr>
          <a:xfrm>
            <a:off x="4480759" y="2533469"/>
            <a:ext cx="3597510" cy="2680199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3"/>
              <a:defRPr/>
            </a:pPr>
            <a:r>
              <a:rPr lang="en-US" altLang="ko-KR" dirty="0" smtClean="0"/>
              <a:t>4D Schedule : </a:t>
            </a:r>
            <a:r>
              <a:rPr lang="ko-KR" altLang="en-US" dirty="0" smtClean="0"/>
              <a:t>매개변수 정보를 이용한 </a:t>
            </a:r>
            <a:r>
              <a:rPr lang="en-US" altLang="ko-KR" dirty="0" smtClean="0"/>
              <a:t>Activity Matching</a:t>
            </a: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7125278" y="3652133"/>
            <a:ext cx="579654" cy="535692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톱니 모양의 오른쪽 화살표 31"/>
          <p:cNvSpPr/>
          <p:nvPr/>
        </p:nvSpPr>
        <p:spPr>
          <a:xfrm>
            <a:off x="4459625" y="1911923"/>
            <a:ext cx="3650349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Synchro 4D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</a:t>
            </a:r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연계한 </a:t>
            </a:r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Activity Matching</a:t>
            </a:r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4" name="톱니 모양의 오른쪽 화살표 33"/>
          <p:cNvSpPr/>
          <p:nvPr/>
        </p:nvSpPr>
        <p:spPr>
          <a:xfrm>
            <a:off x="1394247" y="1911923"/>
            <a:ext cx="3172524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50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89000"/>
                  <a:lumOff val="1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공정관련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매개변수 입력</a:t>
            </a:r>
          </a:p>
        </p:txBody>
      </p:sp>
      <p:sp>
        <p:nvSpPr>
          <p:cNvPr id="35" name="톱니 모양의 오른쪽 화살표 34"/>
          <p:cNvSpPr/>
          <p:nvPr/>
        </p:nvSpPr>
        <p:spPr>
          <a:xfrm>
            <a:off x="8001001" y="1911923"/>
            <a:ext cx="2662695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49000"/>
                  <a:lumOff val="51000"/>
                </a:schemeClr>
              </a:gs>
              <a:gs pos="70000">
                <a:schemeClr val="accent1">
                  <a:lumMod val="90000"/>
                  <a:lumOff val="10000"/>
                </a:schemeClr>
              </a:gs>
              <a:gs pos="100000">
                <a:schemeClr val="accent1">
                  <a:lumMod val="7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 Schedule </a:t>
            </a:r>
            <a:r>
              <a:rPr lang="ko-KR" altLang="en-US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 및 물량 연동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42" y="2533468"/>
            <a:ext cx="3190783" cy="19809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68842" y="3868243"/>
            <a:ext cx="506679" cy="496863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9" idx="2"/>
            <a:endCxn id="7" idx="1"/>
          </p:cNvCxnSpPr>
          <p:nvPr/>
        </p:nvCxnSpPr>
        <p:spPr>
          <a:xfrm>
            <a:off x="1522182" y="4365105"/>
            <a:ext cx="1720241" cy="564390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7" idx="3"/>
            <a:endCxn id="17" idx="1"/>
          </p:cNvCxnSpPr>
          <p:nvPr/>
        </p:nvCxnSpPr>
        <p:spPr>
          <a:xfrm flipV="1">
            <a:off x="5401150" y="3919979"/>
            <a:ext cx="1724129" cy="1009516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423" y="3933056"/>
            <a:ext cx="2158727" cy="1992878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76733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정보 </a:t>
            </a:r>
            <a:r>
              <a:rPr lang="en-US" altLang="ko-KR" dirty="0" smtClean="0"/>
              <a:t>Input / Output </a:t>
            </a:r>
            <a:r>
              <a:rPr lang="ko-KR" altLang="en-US" dirty="0" smtClean="0"/>
              <a:t>도구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Dynamo (Visual Programming Tool)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69" y="658660"/>
            <a:ext cx="3744416" cy="20264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10" y="3029587"/>
            <a:ext cx="2472426" cy="1512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r="17617" b="9049"/>
          <a:stretch/>
        </p:blipFill>
        <p:spPr>
          <a:xfrm>
            <a:off x="7798898" y="2900740"/>
            <a:ext cx="3000019" cy="1769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155" y="4541755"/>
            <a:ext cx="4063103" cy="207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89" y="4948886"/>
            <a:ext cx="2358669" cy="1302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216" y="5085185"/>
            <a:ext cx="2664296" cy="12923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l="3091" t="16641" r="13450" b="20644"/>
          <a:stretch/>
        </p:blipFill>
        <p:spPr>
          <a:xfrm>
            <a:off x="3719736" y="2816241"/>
            <a:ext cx="5466948" cy="18223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6096000" y="1485127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A. Programming ⇒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15880" y="3416745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B. Excel Data ⇒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16817" y="5368415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C.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Digital Data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58226" y="2107288"/>
            <a:ext cx="4977934" cy="57780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시연동영상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제작후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2216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15838" t="21146" r="44179" b="8707"/>
          <a:stretch/>
        </p:blipFill>
        <p:spPr>
          <a:xfrm>
            <a:off x="109143" y="2359281"/>
            <a:ext cx="3396266" cy="3238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70509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</a:p>
          <a:p>
            <a:pPr lvl="1">
              <a:defRPr/>
            </a:pPr>
            <a:r>
              <a:rPr lang="en-US" altLang="ko-KR" dirty="0" smtClean="0"/>
              <a:t>Step1. DMS 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&amp; Revit Modeling</a:t>
            </a:r>
          </a:p>
          <a:p>
            <a:pPr lvl="1">
              <a:defRPr/>
            </a:pPr>
            <a:r>
              <a:rPr lang="en-US" altLang="ko-KR" dirty="0" smtClean="0"/>
              <a:t>Step2. Dynamo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된 </a:t>
            </a:r>
            <a:r>
              <a:rPr lang="en-US" altLang="ko-KR" dirty="0" smtClean="0"/>
              <a:t>Step1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Data, </a:t>
            </a:r>
            <a:r>
              <a:rPr lang="ko-KR" altLang="en-US" dirty="0" err="1" smtClean="0"/>
              <a:t>부재별로</a:t>
            </a:r>
            <a:r>
              <a:rPr lang="ko-KR" altLang="en-US" dirty="0" smtClean="0"/>
              <a:t> 계산한 물량을 매칭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Step3. </a:t>
            </a:r>
            <a:r>
              <a:rPr lang="ko-KR" altLang="en-US" dirty="0" smtClean="0"/>
              <a:t>매칭한 결과를 적정한 양식의 </a:t>
            </a:r>
            <a:r>
              <a:rPr lang="en-US" altLang="ko-KR" dirty="0" smtClean="0"/>
              <a:t>Excel Sheet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Export</a:t>
            </a: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08165"/>
              </p:ext>
            </p:extLst>
          </p:nvPr>
        </p:nvGraphicFramePr>
        <p:xfrm>
          <a:off x="6289760" y="765176"/>
          <a:ext cx="5760640" cy="1166974"/>
        </p:xfrm>
        <a:graphic>
          <a:graphicData uri="http://schemas.openxmlformats.org/drawingml/2006/table">
            <a:tbl>
              <a:tblPr/>
              <a:tblGrid>
                <a:gridCol w="1736925">
                  <a:extLst>
                    <a:ext uri="{9D8B030D-6E8A-4147-A177-3AD203B41FA5}">
                      <a16:colId xmlns:a16="http://schemas.microsoft.com/office/drawing/2014/main" val="2417099259"/>
                    </a:ext>
                  </a:extLst>
                </a:gridCol>
                <a:gridCol w="1201810">
                  <a:extLst>
                    <a:ext uri="{9D8B030D-6E8A-4147-A177-3AD203B41FA5}">
                      <a16:colId xmlns:a16="http://schemas.microsoft.com/office/drawing/2014/main" val="36725133"/>
                    </a:ext>
                  </a:extLst>
                </a:gridCol>
                <a:gridCol w="1446900">
                  <a:extLst>
                    <a:ext uri="{9D8B030D-6E8A-4147-A177-3AD203B41FA5}">
                      <a16:colId xmlns:a16="http://schemas.microsoft.com/office/drawing/2014/main" val="88585780"/>
                    </a:ext>
                  </a:extLst>
                </a:gridCol>
                <a:gridCol w="1375005">
                  <a:extLst>
                    <a:ext uri="{9D8B030D-6E8A-4147-A177-3AD203B41FA5}">
                      <a16:colId xmlns:a16="http://schemas.microsoft.com/office/drawing/2014/main" val="457552085"/>
                    </a:ext>
                  </a:extLst>
                </a:gridCol>
              </a:tblGrid>
              <a:tr h="16871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100" b="1" dirty="0" smtClean="0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Category</a:t>
                      </a:r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44311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01. Floors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08. Doors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13. Furniture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 Curtain Panels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37043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04. Structural Foundations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12. Windows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10. Ramps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14. Generic Models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277646"/>
                  </a:ext>
                </a:extLst>
              </a:tr>
              <a:tr h="154660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02. Stairs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07. Ceiling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09. Railing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16. Structural Rebar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876048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03. Structural Columns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15. Profiles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19. Slab Edges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22. Rooms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455183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05. Structural Framing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11. Roofs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17. Structural Trusses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23. Wall Sweeps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511004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06. Walls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21. Gutters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18. Steel Connections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24. Columns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05012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507521" y="-1854204"/>
            <a:ext cx="4044019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총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24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 물량 산출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Category – </a:t>
            </a:r>
            <a:r>
              <a:rPr lang="en-US" altLang="ko-KR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Matrix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542183" y="-2385874"/>
            <a:ext cx="7107633" cy="187204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spcBef>
                <a:spcPts val="300"/>
              </a:spcBef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Category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Dynamo </a:t>
            </a:r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로직에서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 Master Filtering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불러오는 부분과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 Master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 결과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해당부분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캡쳐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대체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latinLnBrk="0">
              <a:spcBef>
                <a:spcPts val="300"/>
              </a:spcBef>
            </a:pP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WA311_Exterior Cavity Wall Block-100-50-200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3774" t="30833"/>
          <a:stretch/>
        </p:blipFill>
        <p:spPr>
          <a:xfrm>
            <a:off x="108726" y="4360515"/>
            <a:ext cx="3389062" cy="2023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8925"/>
          <a:stretch/>
        </p:blipFill>
        <p:spPr>
          <a:xfrm>
            <a:off x="6278250" y="2652940"/>
            <a:ext cx="5787390" cy="318988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33722"/>
          <a:stretch/>
        </p:blipFill>
        <p:spPr>
          <a:xfrm>
            <a:off x="2661568" y="2267841"/>
            <a:ext cx="5587998" cy="4185348"/>
          </a:xfrm>
          <a:prstGeom prst="rect">
            <a:avLst/>
          </a:prstGeom>
          <a:ln w="22225">
            <a:solidFill>
              <a:srgbClr val="0000FF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361357" y="2329747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Dynamo </a:t>
            </a:r>
            <a:r>
              <a:rPr lang="ko-KR" altLang="en-US" b="1" dirty="0" smtClean="0">
                <a:solidFill>
                  <a:srgbClr val="0000FF"/>
                </a:solidFill>
              </a:rPr>
              <a:t>처리 구간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49678" y="4789509"/>
            <a:ext cx="27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&gt;    Excel BOQ Output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598" y="2438476"/>
            <a:ext cx="216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DMS</a:t>
            </a:r>
          </a:p>
          <a:p>
            <a:pPr algn="r"/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</a:rPr>
              <a:t>(Data Matrix Schedule)</a:t>
            </a:r>
            <a:endParaRPr lang="ko-KR" alt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42183" y="252938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0451" y="5821773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Modeling 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1585267" y="2735790"/>
            <a:ext cx="7263458" cy="2859321"/>
            <a:chOff x="1585267" y="2735790"/>
            <a:chExt cx="7263458" cy="2859321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141990" y="3296554"/>
              <a:ext cx="3716416" cy="1393823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V="1">
              <a:off x="5868365" y="2735790"/>
              <a:ext cx="2740625" cy="1966437"/>
            </a:xfrm>
            <a:prstGeom prst="straightConnector1">
              <a:avLst/>
            </a:prstGeom>
            <a:ln w="12700">
              <a:solidFill>
                <a:srgbClr val="0000FF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585267" y="4702227"/>
              <a:ext cx="4283098" cy="23296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2302144" y="3115554"/>
              <a:ext cx="3566221" cy="2068329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5860744" y="3434815"/>
              <a:ext cx="2987981" cy="1756271"/>
            </a:xfrm>
            <a:prstGeom prst="straightConnector1">
              <a:avLst/>
            </a:prstGeom>
            <a:ln w="12700">
              <a:solidFill>
                <a:srgbClr val="0000FF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1715995" y="5189142"/>
              <a:ext cx="4152370" cy="22585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V="1">
              <a:off x="2207391" y="5578603"/>
              <a:ext cx="3660974" cy="16508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 flipV="1">
              <a:off x="5868365" y="3018340"/>
              <a:ext cx="2945636" cy="2555714"/>
            </a:xfrm>
            <a:prstGeom prst="straightConnector1">
              <a:avLst/>
            </a:prstGeom>
            <a:ln w="12700">
              <a:solidFill>
                <a:srgbClr val="0000FF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2066537" y="4153691"/>
              <a:ext cx="3784248" cy="1423709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156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물량 산출 전략 </a:t>
            </a:r>
            <a:r>
              <a:rPr lang="en-US" altLang="ko-KR" dirty="0" smtClean="0"/>
              <a:t>Category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7536160" y="2175970"/>
            <a:ext cx="2700000" cy="139221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Item</a:t>
            </a:r>
          </a:p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-Dynamo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가상 모델링으로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터파기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물량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75520" y="1406689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96498" y="3844365"/>
            <a:ext cx="2700000" cy="15190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Item</a:t>
            </a:r>
          </a:p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객체의 기본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Data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물량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거푸집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콘크리트 객체의 표면 면적 이용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" t="3037" b="6453"/>
          <a:stretch/>
        </p:blipFill>
        <p:spPr>
          <a:xfrm>
            <a:off x="4584432" y="2283181"/>
            <a:ext cx="2684358" cy="136226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184" y="4221088"/>
            <a:ext cx="3371711" cy="172775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10716" r="2133"/>
          <a:stretch/>
        </p:blipFill>
        <p:spPr>
          <a:xfrm>
            <a:off x="1775520" y="1916833"/>
            <a:ext cx="2700000" cy="13508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775520" y="3356992"/>
            <a:ext cx="27000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객체 정보로 부터 직접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콘크리트 물량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79876" y="1407508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2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184232" y="1406689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3</a:t>
            </a:r>
          </a:p>
        </p:txBody>
      </p:sp>
    </p:spTree>
    <p:extLst>
      <p:ext uri="{BB962C8B-B14F-4D97-AF65-F5344CB8AC3E}">
        <p14:creationId xmlns:p14="http://schemas.microsoft.com/office/powerpoint/2010/main" val="1980404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altLang="ko-KR" dirty="0" smtClean="0"/>
              <a:t>Category2 </a:t>
            </a:r>
            <a:r>
              <a:rPr lang="ko-KR" altLang="en-US" dirty="0" smtClean="0"/>
              <a:t>물량 산출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2693306" y="4494120"/>
            <a:ext cx="6931086" cy="1815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Category 2 :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기초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Formwork</a:t>
            </a: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Category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 :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97" y="2626554"/>
            <a:ext cx="4318068" cy="28973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88" y="3593854"/>
            <a:ext cx="5728686" cy="2787475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 rot="16200000">
            <a:off x="5900872" y="2735898"/>
            <a:ext cx="1152128" cy="40801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600057" y="1268760"/>
            <a:ext cx="4299036" cy="5112568"/>
            <a:chOff x="1509232" y="-467269"/>
            <a:chExt cx="6887536" cy="854955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232" y="-467269"/>
              <a:ext cx="6887536" cy="7792537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8284" y="6739075"/>
              <a:ext cx="6849431" cy="1343212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rcRect b="4795"/>
          <a:stretch/>
        </p:blipFill>
        <p:spPr>
          <a:xfrm>
            <a:off x="1295590" y="3497948"/>
            <a:ext cx="5599344" cy="2574630"/>
          </a:xfrm>
          <a:prstGeom prst="rect">
            <a:avLst/>
          </a:prstGeom>
        </p:spPr>
      </p:pic>
      <p:sp>
        <p:nvSpPr>
          <p:cNvPr id="31" name="폭발 1 30"/>
          <p:cNvSpPr/>
          <p:nvPr/>
        </p:nvSpPr>
        <p:spPr>
          <a:xfrm>
            <a:off x="4007185" y="503374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58226" y="2107288"/>
            <a:ext cx="6931086" cy="1815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※ 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Category 2 :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기초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Formwork (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시연동영상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제작후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233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en-US" altLang="ko-KR" dirty="0" smtClean="0"/>
              <a:t>Category3 </a:t>
            </a:r>
            <a:r>
              <a:rPr lang="ko-KR" altLang="en-US" dirty="0" smtClean="0"/>
              <a:t>물량 산출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54" y="1407840"/>
            <a:ext cx="4318068" cy="28973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88" y="3593854"/>
            <a:ext cx="5728686" cy="278747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16200000">
            <a:off x="5900872" y="2735898"/>
            <a:ext cx="1152128" cy="40801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608169" y="836712"/>
            <a:ext cx="3074901" cy="3672408"/>
            <a:chOff x="1509232" y="-467269"/>
            <a:chExt cx="6887536" cy="854955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232" y="-467269"/>
              <a:ext cx="6887536" cy="779253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8284" y="6739075"/>
              <a:ext cx="6849431" cy="1343212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b="4795"/>
          <a:stretch/>
        </p:blipFill>
        <p:spPr>
          <a:xfrm>
            <a:off x="1295590" y="3497948"/>
            <a:ext cx="5599344" cy="2574630"/>
          </a:xfrm>
          <a:prstGeom prst="rect">
            <a:avLst/>
          </a:prstGeom>
        </p:spPr>
      </p:pic>
      <p:sp>
        <p:nvSpPr>
          <p:cNvPr id="16" name="폭발 1 15"/>
          <p:cNvSpPr/>
          <p:nvPr/>
        </p:nvSpPr>
        <p:spPr>
          <a:xfrm>
            <a:off x="4007185" y="503374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59496" y="2108920"/>
            <a:ext cx="6931086" cy="1311144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※ 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Category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 :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동영상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575272" y="1484784"/>
            <a:ext cx="1913216" cy="1651090"/>
          </a:xfrm>
          <a:prstGeom prst="rect">
            <a:avLst/>
          </a:prstGeom>
          <a:solidFill>
            <a:srgbClr val="FFFFCC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/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 Design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이용한 건축기본계획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/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최적 건물 규모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인접 해야 하는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배치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NAPA Occupancy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고려한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내화벽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최소화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최적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Travel Distance to Exit</a:t>
            </a:r>
          </a:p>
        </p:txBody>
      </p:sp>
    </p:spTree>
    <p:extLst>
      <p:ext uri="{BB962C8B-B14F-4D97-AF65-F5344CB8AC3E}">
        <p14:creationId xmlns:p14="http://schemas.microsoft.com/office/powerpoint/2010/main" val="1226708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4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개요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Generative Design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</a:p>
          <a:p>
            <a:pPr marL="288000" lvl="1" indent="0">
              <a:buNone/>
              <a:defRPr/>
            </a:pP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53" y="1628801"/>
            <a:ext cx="2023210" cy="13445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3790" t="7502" r="6567" b="6215"/>
          <a:stretch/>
        </p:blipFill>
        <p:spPr>
          <a:xfrm>
            <a:off x="1773854" y="3071293"/>
            <a:ext cx="4610179" cy="32131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362" y="817450"/>
            <a:ext cx="2308992" cy="510482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988693" y="5479522"/>
            <a:ext cx="3393354" cy="88929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Revit </a:t>
            </a:r>
            <a:r>
              <a:rPr lang="ko-KR" altLang="en-US" sz="1300" spc="-30" dirty="0">
                <a:solidFill>
                  <a:schemeClr val="tx1"/>
                </a:solidFill>
              </a:rPr>
              <a:t>내 </a:t>
            </a:r>
            <a:r>
              <a:rPr lang="en-US" altLang="ko-KR" sz="1300" spc="-30" dirty="0">
                <a:solidFill>
                  <a:schemeClr val="tx1"/>
                </a:solidFill>
              </a:rPr>
              <a:t>Generative Design Study</a:t>
            </a:r>
            <a:r>
              <a:rPr lang="ko-KR" altLang="en-US" sz="1300" spc="-30" dirty="0">
                <a:solidFill>
                  <a:schemeClr val="tx1"/>
                </a:solidFill>
              </a:rPr>
              <a:t>를 작성한 후 결과를 탐색하여 설계 과제를 가장 잘 해결할 결과를 찾고</a:t>
            </a:r>
            <a:r>
              <a:rPr lang="en-US" altLang="ko-KR" sz="1300" spc="-30" dirty="0">
                <a:solidFill>
                  <a:schemeClr val="tx1"/>
                </a:solidFill>
              </a:rPr>
              <a:t> </a:t>
            </a:r>
            <a:r>
              <a:rPr lang="ko-KR" altLang="en-US" sz="1300" spc="-30" dirty="0">
                <a:solidFill>
                  <a:schemeClr val="tx1"/>
                </a:solidFill>
              </a:rPr>
              <a:t>선택한 결과를 모델에 통합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23303" y="837882"/>
            <a:ext cx="2958744" cy="76617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Revit </a:t>
            </a:r>
            <a:r>
              <a:rPr lang="ko-KR" altLang="en-US" sz="1300" spc="-30" dirty="0">
                <a:solidFill>
                  <a:schemeClr val="tx1"/>
                </a:solidFill>
              </a:rPr>
              <a:t>내 </a:t>
            </a:r>
            <a:r>
              <a:rPr lang="en-US" altLang="ko-KR" sz="1300" spc="-30" dirty="0">
                <a:solidFill>
                  <a:schemeClr val="tx1"/>
                </a:solidFill>
              </a:rPr>
              <a:t>Generative Design</a:t>
            </a:r>
            <a:r>
              <a:rPr lang="ko-KR" altLang="en-US" sz="1300" spc="-30" dirty="0">
                <a:solidFill>
                  <a:schemeClr val="tx1"/>
                </a:solidFill>
              </a:rPr>
              <a:t>에서 설계 대안</a:t>
            </a:r>
            <a:r>
              <a:rPr lang="en-US" altLang="ko-KR" sz="1300" spc="-30" dirty="0">
                <a:solidFill>
                  <a:schemeClr val="tx1"/>
                </a:solidFill>
              </a:rPr>
              <a:t>(</a:t>
            </a:r>
            <a:r>
              <a:rPr lang="ko-KR" altLang="en-US" sz="1300" spc="-30" dirty="0">
                <a:solidFill>
                  <a:schemeClr val="tx1"/>
                </a:solidFill>
              </a:rPr>
              <a:t>결과</a:t>
            </a:r>
            <a:r>
              <a:rPr lang="en-US" altLang="ko-KR" sz="1300" spc="-30" dirty="0">
                <a:solidFill>
                  <a:schemeClr val="tx1"/>
                </a:solidFill>
              </a:rPr>
              <a:t>)</a:t>
            </a:r>
            <a:r>
              <a:rPr lang="ko-KR" altLang="en-US" sz="1300" spc="-30" dirty="0">
                <a:solidFill>
                  <a:schemeClr val="tx1"/>
                </a:solidFill>
              </a:rPr>
              <a:t>을 생성할 때 사용할 목표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구속 조건 및 기타 입력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05115" y="1807250"/>
            <a:ext cx="3868556" cy="1104868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1300" spc="-30" dirty="0">
                <a:solidFill>
                  <a:schemeClr val="tx1"/>
                </a:solidFill>
              </a:rPr>
              <a:t>설계 탐색 프로세스</a:t>
            </a:r>
            <a:r>
              <a:rPr lang="en-US" altLang="ko-KR" sz="1300" spc="-30" dirty="0">
                <a:solidFill>
                  <a:schemeClr val="tx1"/>
                </a:solidFill>
              </a:rPr>
              <a:t>. </a:t>
            </a:r>
            <a:r>
              <a:rPr lang="ko-KR" altLang="en-US" sz="1300" spc="-30" dirty="0">
                <a:solidFill>
                  <a:schemeClr val="tx1"/>
                </a:solidFill>
              </a:rPr>
              <a:t>엔지니어가 성능 또는 공간 요구사항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재료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제조 방법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비용</a:t>
            </a:r>
            <a:r>
              <a:rPr lang="en-US" altLang="ko-KR" sz="1300" spc="-30" dirty="0">
                <a:solidFill>
                  <a:schemeClr val="tx1"/>
                </a:solidFill>
              </a:rPr>
              <a:t>,</a:t>
            </a:r>
            <a:r>
              <a:rPr lang="ko-KR" altLang="en-US" sz="1300" spc="-30" dirty="0">
                <a:solidFill>
                  <a:schemeClr val="tx1"/>
                </a:solidFill>
              </a:rPr>
              <a:t> 구속 조건과 같은 매개변수와 함께 설계 목표를 입력하여 최적의 설계 대안 결과 도출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09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적용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마스터 </a:t>
            </a:r>
            <a:r>
              <a:rPr lang="ko-KR" altLang="en-US" dirty="0" err="1" smtClean="0"/>
              <a:t>플래닝</a:t>
            </a:r>
            <a:r>
              <a:rPr lang="en-US" altLang="ko-KR" dirty="0" smtClean="0"/>
              <a:t>, Parsons (</a:t>
            </a:r>
            <a:r>
              <a:rPr lang="ko-KR" altLang="en-US" dirty="0" smtClean="0"/>
              <a:t>미국</a:t>
            </a:r>
            <a:r>
              <a:rPr lang="en-US" altLang="ko-KR" dirty="0" smtClean="0"/>
              <a:t>)</a:t>
            </a:r>
          </a:p>
          <a:p>
            <a:pPr marL="540000" lvl="2" indent="0">
              <a:buNone/>
              <a:defRPr/>
            </a:pPr>
            <a:r>
              <a:rPr lang="en-US" altLang="ko-KR" dirty="0" smtClean="0"/>
              <a:t>⇒  </a:t>
            </a:r>
            <a:r>
              <a:rPr lang="ko-KR" altLang="en-US" dirty="0" smtClean="0"/>
              <a:t>활용 검토 </a:t>
            </a:r>
            <a:r>
              <a:rPr lang="en-US" altLang="ko-KR" dirty="0" smtClean="0"/>
              <a:t>: General Arrangement for Plant</a:t>
            </a:r>
            <a:r>
              <a:rPr lang="ko-KR" altLang="en-US" dirty="0" smtClean="0"/>
              <a:t> </a:t>
            </a:r>
            <a:r>
              <a:rPr lang="en-US" altLang="ko-KR" dirty="0" smtClean="0"/>
              <a:t>Building </a:t>
            </a:r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0"/>
          <a:stretch/>
        </p:blipFill>
        <p:spPr>
          <a:xfrm>
            <a:off x="2656989" y="1898546"/>
            <a:ext cx="8020711" cy="448278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7489" y="3429001"/>
            <a:ext cx="1339759" cy="158019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[</a:t>
            </a:r>
            <a:r>
              <a:rPr lang="ko-KR" altLang="en-US" sz="1300" spc="-30" dirty="0" err="1">
                <a:solidFill>
                  <a:schemeClr val="tx1"/>
                </a:solidFill>
              </a:rPr>
              <a:t>설계목표</a:t>
            </a:r>
            <a:r>
              <a:rPr lang="en-US" altLang="ko-KR" sz="1300" spc="-30" dirty="0">
                <a:solidFill>
                  <a:schemeClr val="tx1"/>
                </a:solidFill>
              </a:rPr>
              <a:t>]</a:t>
            </a:r>
          </a:p>
          <a:p>
            <a:pPr algn="ctr" latinLnBrk="0">
              <a:spcBef>
                <a:spcPts val="300"/>
              </a:spcBef>
            </a:pPr>
            <a:r>
              <a:rPr lang="ko-KR" altLang="en-US" sz="1300" spc="-30" dirty="0">
                <a:solidFill>
                  <a:schemeClr val="tx1"/>
                </a:solidFill>
              </a:rPr>
              <a:t>태양열 획득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주요 전망 및 보행자 순환을 위해 설계의 주거 지역을 최대화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365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ko-KR" altLang="en-US" dirty="0" smtClean="0"/>
              <a:t>적용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철근콘크리트 최적화</a:t>
            </a:r>
            <a:r>
              <a:rPr lang="en-US" altLang="ko-KR" dirty="0" smtClean="0"/>
              <a:t>, Hone Structures (</a:t>
            </a:r>
            <a:r>
              <a:rPr lang="ko-KR" altLang="en-US" dirty="0" smtClean="0"/>
              <a:t>브라질</a:t>
            </a:r>
            <a:r>
              <a:rPr lang="en-US" altLang="ko-KR" dirty="0" smtClean="0"/>
              <a:t>)</a:t>
            </a:r>
          </a:p>
          <a:p>
            <a:pPr marL="540000" lvl="2" indent="0">
              <a:buNone/>
              <a:defRPr/>
            </a:pPr>
            <a:r>
              <a:rPr lang="en-US" altLang="ko-KR" dirty="0" smtClean="0"/>
              <a:t>⇒  </a:t>
            </a:r>
            <a:r>
              <a:rPr lang="ko-KR" altLang="en-US" dirty="0" smtClean="0"/>
              <a:t>활용 검토 </a:t>
            </a:r>
            <a:r>
              <a:rPr lang="en-US" altLang="ko-KR" dirty="0" smtClean="0"/>
              <a:t>: Steam Turbine Foundation </a:t>
            </a:r>
            <a:r>
              <a:rPr lang="ko-KR" altLang="en-US" dirty="0" smtClean="0"/>
              <a:t>철근 최적화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487489" y="3429001"/>
            <a:ext cx="1339759" cy="158019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[</a:t>
            </a:r>
            <a:r>
              <a:rPr lang="ko-KR" altLang="en-US" sz="1300" spc="-30" dirty="0" err="1">
                <a:solidFill>
                  <a:schemeClr val="tx1"/>
                </a:solidFill>
              </a:rPr>
              <a:t>설계목표</a:t>
            </a:r>
            <a:r>
              <a:rPr lang="en-US" altLang="ko-KR" sz="1300" spc="-30" dirty="0">
                <a:solidFill>
                  <a:schemeClr val="tx1"/>
                </a:solidFill>
              </a:rPr>
              <a:t>]</a:t>
            </a:r>
          </a:p>
          <a:p>
            <a:pPr algn="ctr" latinLnBrk="0">
              <a:spcBef>
                <a:spcPts val="300"/>
              </a:spcBef>
            </a:pPr>
            <a:r>
              <a:rPr lang="ko-KR" altLang="en-US" sz="1400" dirty="0">
                <a:solidFill>
                  <a:schemeClr val="tx1"/>
                </a:solidFill>
              </a:rPr>
              <a:t>비용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무게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재료 사용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제작 시간 및 구조성능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882930"/>
            <a:ext cx="7704286" cy="43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96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 bwMode="auto">
          <a:xfrm>
            <a:off x="1271588" y="12701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>
                <a:latin typeface="+mn-ea"/>
                <a:ea typeface="+mn-ea"/>
              </a:rPr>
              <a:t>[</a:t>
            </a:r>
            <a:r>
              <a:rPr lang="ko-KR" altLang="en-US" dirty="0" smtClean="0">
                <a:latin typeface="+mn-ea"/>
                <a:ea typeface="+mn-ea"/>
              </a:rPr>
              <a:t>요약</a:t>
            </a:r>
            <a:r>
              <a:rPr lang="en-US" dirty="0" smtClean="0">
                <a:latin typeface="+mn-ea"/>
                <a:ea typeface="+mn-ea"/>
              </a:rPr>
              <a:t>] BIM </a:t>
            </a:r>
            <a:r>
              <a:rPr lang="ko-KR" altLang="en-US" dirty="0" smtClean="0">
                <a:latin typeface="+mn-ea"/>
                <a:ea typeface="+mn-ea"/>
              </a:rPr>
              <a:t>기반 </a:t>
            </a:r>
            <a:r>
              <a:rPr lang="ko-KR" altLang="en-US" dirty="0" err="1" smtClean="0">
                <a:latin typeface="+mn-ea"/>
                <a:ea typeface="+mn-ea"/>
              </a:rPr>
              <a:t>플랜트건축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EPC </a:t>
            </a:r>
            <a:r>
              <a:rPr lang="ko-KR" altLang="en-US" dirty="0" smtClean="0">
                <a:latin typeface="+mn-ea"/>
                <a:ea typeface="+mn-ea"/>
              </a:rPr>
              <a:t>정보 플랫폼 구축</a:t>
            </a:r>
            <a:endParaRPr dirty="0" smtClean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38850" y="1136722"/>
            <a:ext cx="4536500" cy="1384745"/>
            <a:chOff x="295850" y="1869330"/>
            <a:chExt cx="4536500" cy="1384745"/>
          </a:xfrm>
        </p:grpSpPr>
        <p:sp>
          <p:nvSpPr>
            <p:cNvPr id="7" name="직사각형 6"/>
            <p:cNvSpPr/>
            <p:nvPr/>
          </p:nvSpPr>
          <p:spPr>
            <a:xfrm>
              <a:off x="295850" y="1871246"/>
              <a:ext cx="796268" cy="1374634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과제 배경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08586" y="1869330"/>
              <a:ext cx="3623764" cy="13847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987" tIns="45712" rIns="71987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차 산업혁명 기술의 실질적 활용을 위해서는 가치 있는 디지털 정보의 풍부한 확보가 매우 중요하며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이러한 데이터의 확보에는 많은 노력과 시간을 필요로 한다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목적에 맞는 가치 있는 정보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활용도 높은 형태의 정보를 별도의 추가 작업 없이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기존 업무 방식 전환을 통해 스스로 생성되고 공유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활용되게 하는 환경의 구축이 우선적으로 필요하다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38851" y="2547243"/>
            <a:ext cx="4536499" cy="1503048"/>
            <a:chOff x="295851" y="2798615"/>
            <a:chExt cx="4536499" cy="1503048"/>
          </a:xfrm>
        </p:grpSpPr>
        <p:sp>
          <p:nvSpPr>
            <p:cNvPr id="10" name="직사각형 9"/>
            <p:cNvSpPr/>
            <p:nvPr/>
          </p:nvSpPr>
          <p:spPr>
            <a:xfrm>
              <a:off x="295851" y="2798617"/>
              <a:ext cx="796267" cy="1503046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987" tIns="45712" rIns="71987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과제 목표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08586" y="2798615"/>
              <a:ext cx="3623764" cy="1503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가치 있는 디지털 정보의 생산과 활용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시각화된 객체 지향의 정보 구축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당사의 우수한 플랜트엔지니어링 체계 및 경험 지식을 디지털 데이터화 하는 시스템 구축 및 이에 대한 기준 확립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당사 플랜트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E-P-C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를 연계하는 정보의 기본 단위인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 Master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로 모든 정보가 생성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관리 되도록 한다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438850" y="4076069"/>
            <a:ext cx="4536500" cy="1093359"/>
            <a:chOff x="295850" y="3857154"/>
            <a:chExt cx="4536500" cy="1093359"/>
          </a:xfrm>
        </p:grpSpPr>
        <p:sp>
          <p:nvSpPr>
            <p:cNvPr id="13" name="직사각형 12"/>
            <p:cNvSpPr/>
            <p:nvPr/>
          </p:nvSpPr>
          <p:spPr>
            <a:xfrm>
              <a:off x="295850" y="3857154"/>
              <a:ext cx="796268" cy="1093359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기대 효과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08586" y="3857154"/>
              <a:ext cx="3623764" cy="10933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위주의 상세 작업 업무에서 통합적 분석 업무로의 전환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엔지니어의 정보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기술 분석 업무 집중을 통한 고부가가치 역무로의 업무 확대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설계단계에서의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Digital Pre-Construction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을 통한 설계 오류 최소화 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438850" y="5195204"/>
            <a:ext cx="4536500" cy="1351646"/>
            <a:chOff x="295850" y="4647462"/>
            <a:chExt cx="4536500" cy="1351646"/>
          </a:xfrm>
        </p:grpSpPr>
        <p:sp>
          <p:nvSpPr>
            <p:cNvPr id="16" name="직사각형 15"/>
            <p:cNvSpPr/>
            <p:nvPr/>
          </p:nvSpPr>
          <p:spPr>
            <a:xfrm>
              <a:off x="295850" y="4647463"/>
              <a:ext cx="794263" cy="1351645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12" rIns="0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향후 활용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08585" y="4647462"/>
              <a:ext cx="3623765" cy="13516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건축분야 과제 개발 노하우의 타 분야 전수 ⇒ 플랜트 전분야 통합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E-P-C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최적 플랫폼 구축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디지털 정보 플랫폼을 기반으로 다양한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차 산업혁명 기술 융합을 통해 업무 효율 고도화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455592" y="791310"/>
            <a:ext cx="320943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99951" eaLnBrk="0" latinLnBrk="0" hangingPunct="0"/>
            <a:r>
              <a:rPr lang="en-GB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845590" y="791310"/>
            <a:ext cx="4129761" cy="28800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1987" tIns="71987" rIns="71987" bIns="71987" anchor="ctr"/>
          <a:lstStyle/>
          <a:p>
            <a:pPr defTabSz="899951" latinLnBrk="0"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과제 개요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6214121" y="789418"/>
            <a:ext cx="320943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99951" eaLnBrk="0" latinLnBrk="0" hangingPunct="0"/>
            <a:r>
              <a:rPr lang="en-GB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6604118" y="789418"/>
            <a:ext cx="4172402" cy="28800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1987" tIns="71987" rIns="71987" bIns="71987" anchor="ctr"/>
          <a:lstStyle/>
          <a:p>
            <a:pPr defTabSz="899951" latinLnBrk="0"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과제 내용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14119" y="1136722"/>
            <a:ext cx="4562401" cy="541012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87" tIns="45712" rIns="71987" bIns="457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하기의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BIM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기반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플랜트건축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정보 플랫폼 구축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”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과제의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내용에서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본 과제의 기술적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차별점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위주로 내용 작성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당사의 플랜트 정보체계가 적용된 플랫폼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객체의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 물량 산출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적용한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Building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계획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7313" indent="-87313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953" y="2547244"/>
            <a:ext cx="4318730" cy="2392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4108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en-US" dirty="0" smtClean="0"/>
              <a:t>Generative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Room</a:t>
            </a:r>
            <a:r>
              <a:rPr lang="ko-KR" altLang="en-US" dirty="0" smtClean="0"/>
              <a:t> </a:t>
            </a:r>
            <a:r>
              <a:rPr lang="en-US" altLang="ko-KR" dirty="0" smtClean="0"/>
              <a:t>Planning</a:t>
            </a:r>
          </a:p>
          <a:p>
            <a:pPr lvl="2">
              <a:defRPr/>
            </a:pPr>
            <a:r>
              <a:rPr lang="ko-KR" altLang="en-US" dirty="0" smtClean="0"/>
              <a:t>각 팀이 요구하는 </a:t>
            </a:r>
            <a:r>
              <a:rPr lang="en-US" altLang="ko-KR" dirty="0" smtClean="0"/>
              <a:t>Room</a:t>
            </a:r>
            <a:r>
              <a:rPr lang="ko-KR" altLang="en-US" dirty="0" smtClean="0"/>
              <a:t>의 규모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인접성 조건으로 최적 면적의 </a:t>
            </a:r>
            <a:r>
              <a:rPr lang="en-US" altLang="ko-KR" dirty="0" smtClean="0"/>
              <a:t>Plan </a:t>
            </a:r>
            <a:r>
              <a:rPr lang="ko-KR" altLang="en-US" dirty="0" smtClean="0"/>
              <a:t>작성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C525A8-0A46-45D1-9884-956F83D8C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985813"/>
            <a:ext cx="5798432" cy="3858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9293088" y="3281696"/>
            <a:ext cx="1082369" cy="36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객체모델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요소 생성</a:t>
            </a:r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81144" y="5792963"/>
            <a:ext cx="1800211" cy="36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Design – 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결과 탐색</a:t>
            </a:r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FA9B37-C9D9-4B14-ABA7-8DAD392C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17" y="3641697"/>
            <a:ext cx="4145846" cy="24533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085002" y="2828422"/>
            <a:ext cx="5290454" cy="8132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Room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Planning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동영상 제작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후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02499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 bwMode="auto">
          <a:xfrm>
            <a:off x="1271588" y="12701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dirty="0" smtClean="0"/>
              <a:t>목차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19536" y="764705"/>
            <a:ext cx="4032448" cy="58705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BIM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BIM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/>
              <a:t>플랜트사업본부 </a:t>
            </a:r>
            <a:r>
              <a:rPr lang="en-US" altLang="ko-KR" dirty="0"/>
              <a:t>BIM </a:t>
            </a:r>
            <a:r>
              <a:rPr lang="ko-KR" altLang="en-US" dirty="0"/>
              <a:t>성숙도</a:t>
            </a:r>
            <a:endParaRPr lang="en-US" altLang="ko-KR" dirty="0"/>
          </a:p>
          <a:p>
            <a:pPr>
              <a:defRPr/>
            </a:pPr>
            <a:r>
              <a:rPr lang="ko-KR" altLang="en-US" dirty="0" smtClean="0"/>
              <a:t>과제 개요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플랜트건축설계팀 </a:t>
            </a:r>
            <a:r>
              <a:rPr lang="ko-KR" altLang="en-US" dirty="0"/>
              <a:t>개발 </a:t>
            </a:r>
            <a:r>
              <a:rPr lang="ko-KR" altLang="en-US" dirty="0" smtClean="0"/>
              <a:t>계획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정보 모델링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정보 흐름도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/>
              <a:t>정보 </a:t>
            </a:r>
            <a:r>
              <a:rPr lang="en-US" altLang="ko-KR" dirty="0"/>
              <a:t>Input / Output </a:t>
            </a:r>
            <a:r>
              <a:rPr lang="ko-KR" altLang="en-US" dirty="0"/>
              <a:t>도구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정보의 생성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정보의 활용</a:t>
            </a:r>
            <a:endParaRPr lang="en-US" altLang="ko-KR" dirty="0" smtClean="0"/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6037193" y="764705"/>
            <a:ext cx="4032448" cy="5870575"/>
          </a:xfrm>
          <a:prstGeom prst="rect">
            <a:avLst/>
          </a:prstGeom>
        </p:spPr>
        <p:txBody>
          <a:bodyPr/>
          <a:lstStyle>
            <a:lvl1pPr marL="180000" indent="-432000" algn="l" rtl="0" eaLnBrk="0" fontAlgn="base" latinLnBrk="1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romanUcPeriod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216000" algn="l" rtl="0" eaLnBrk="0" fontAlgn="base" latinLnBrk="1" hangingPunct="0">
              <a:lnSpc>
                <a:spcPts val="185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216000" algn="l" rtl="0" eaLnBrk="0" fontAlgn="base" latinLnBrk="1" hangingPunct="0">
              <a:lnSpc>
                <a:spcPts val="185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arenR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 startAt="4"/>
              <a:defRPr/>
            </a:pPr>
            <a:r>
              <a:rPr lang="en-US" altLang="ko-KR" dirty="0"/>
              <a:t>No-Modeling Item</a:t>
            </a:r>
            <a:r>
              <a:rPr lang="ko-KR" altLang="en-US" dirty="0"/>
              <a:t> 물량 산출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물량 산출 전략 </a:t>
            </a:r>
            <a:r>
              <a:rPr lang="en-US" altLang="ko-KR" dirty="0"/>
              <a:t>Category</a:t>
            </a:r>
          </a:p>
          <a:p>
            <a:pPr lvl="1">
              <a:defRPr/>
            </a:pPr>
            <a:r>
              <a:rPr lang="en-US" altLang="ko-KR" dirty="0"/>
              <a:t>Category 2 </a:t>
            </a:r>
            <a:r>
              <a:rPr lang="ko-KR" altLang="en-US" dirty="0"/>
              <a:t>물량 산출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Category 3 </a:t>
            </a:r>
            <a:r>
              <a:rPr lang="ko-KR" altLang="en-US" dirty="0"/>
              <a:t>물량 산출</a:t>
            </a:r>
            <a:endParaRPr lang="en-US" altLang="ko-KR" dirty="0"/>
          </a:p>
          <a:p>
            <a:pPr>
              <a:buAutoNum type="romanUcPeriod" startAt="4"/>
              <a:defRPr/>
            </a:pPr>
            <a:r>
              <a:rPr lang="en-US" altLang="ko-KR" dirty="0"/>
              <a:t>Generative Design</a:t>
            </a:r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9967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423592" y="1484785"/>
            <a:ext cx="7821656" cy="4805081"/>
            <a:chOff x="486146" y="863052"/>
            <a:chExt cx="8162475" cy="531596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28165" t="28181" r="9302" b="4532"/>
            <a:stretch/>
          </p:blipFill>
          <p:spPr>
            <a:xfrm>
              <a:off x="486146" y="863052"/>
              <a:ext cx="8162475" cy="4766483"/>
            </a:xfrm>
            <a:prstGeom prst="rect">
              <a:avLst/>
            </a:prstGeom>
          </p:spPr>
        </p:pic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899824" y="1384367"/>
              <a:ext cx="539204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</a:t>
              </a: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583374" y="1384367"/>
              <a:ext cx="539204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6029927" y="1371956"/>
              <a:ext cx="2485917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BIM Data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6587395" y="3074947"/>
              <a:ext cx="1928449" cy="3104074"/>
            </a:xfrm>
            <a:prstGeom prst="rect">
              <a:avLst/>
            </a:prstGeom>
            <a:solidFill>
              <a:schemeClr val="bg1"/>
            </a:solidFill>
            <a:ln cap="sq"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36000" rIns="108000" bIns="36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Information</a:t>
              </a:r>
            </a:p>
            <a:p>
              <a:r>
                <a:rPr lang="en-US" altLang="ko-KR" sz="12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Advanced WBS, Work Master </a:t>
              </a:r>
              <a:r>
                <a:rPr lang="ko-KR" altLang="en-US" sz="12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단위 적용</a:t>
              </a:r>
              <a:endParaRPr lang="en-US" altLang="ko-KR" sz="1200" b="1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프로젝트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문서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물량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자재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재료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Cost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Schedule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 Resource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위치정보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필요한 모든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1130821" y="4353383"/>
              <a:ext cx="641364" cy="649899"/>
            </a:xfrm>
            <a:prstGeom prst="rect">
              <a:avLst/>
            </a:prstGeom>
            <a:solidFill>
              <a:schemeClr val="bg1"/>
            </a:solidFill>
            <a:ln cap="sq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108000" rIns="108000" b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Line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482211" y="4307217"/>
              <a:ext cx="1728192" cy="649899"/>
            </a:xfrm>
            <a:prstGeom prst="rect">
              <a:avLst/>
            </a:prstGeom>
            <a:solidFill>
              <a:schemeClr val="bg1"/>
            </a:solidFill>
            <a:ln cap="sq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108000" rIns="108000" b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Surface, Solid</a:t>
              </a:r>
            </a:p>
          </p:txBody>
        </p:sp>
      </p:grp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BIM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50825" indent="-250825">
              <a:buFont typeface="맑은 고딕" panose="020B0503020000020004" pitchFamily="50" charset="-127"/>
              <a:buAutoNum type="romanUcPeriod"/>
            </a:pPr>
            <a:r>
              <a:rPr lang="en-US" smtClean="0"/>
              <a:t>BIM </a:t>
            </a:r>
            <a:r>
              <a:rPr lang="ko-KR" altLang="en-US" dirty="0" smtClean="0"/>
              <a:t>개요</a:t>
            </a:r>
            <a:endParaRPr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567609" y="5384524"/>
            <a:ext cx="4771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isn’t just about architecture. ‘Building’ should be considered as 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 verb ‘to build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’ rather than the noun ‘a building’.</a:t>
            </a:r>
            <a:endParaRPr lang="ko-KR" altLang="en-US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36748" y="1325186"/>
            <a:ext cx="3918504" cy="42807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: Building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Modeling</a:t>
            </a:r>
          </a:p>
        </p:txBody>
      </p:sp>
    </p:spTree>
    <p:extLst>
      <p:ext uri="{BB962C8B-B14F-4D97-AF65-F5344CB8AC3E}">
        <p14:creationId xmlns:p14="http://schemas.microsoft.com/office/powerpoint/2010/main" val="4259570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324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플랜트사업본부 </a:t>
            </a:r>
            <a:r>
              <a:rPr lang="en-US" altLang="ko-KR" dirty="0" smtClean="0"/>
              <a:t>BIM </a:t>
            </a:r>
            <a:r>
              <a:rPr lang="ko-KR" altLang="en-US" dirty="0" smtClean="0"/>
              <a:t>성숙도</a:t>
            </a: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50825" indent="-250825">
              <a:buFont typeface="맑은 고딕" panose="020B0503020000020004" pitchFamily="50" charset="-127"/>
              <a:buAutoNum type="romanUcPeriod"/>
            </a:pPr>
            <a:r>
              <a:rPr lang="en-US" dirty="0" smtClean="0"/>
              <a:t>BIM </a:t>
            </a:r>
            <a:r>
              <a:rPr lang="ko-KR" altLang="en-US" dirty="0" smtClean="0"/>
              <a:t>개요</a:t>
            </a:r>
            <a:endParaRPr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96" y="1845561"/>
            <a:ext cx="6431785" cy="40929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5043821" y="6103712"/>
            <a:ext cx="2448272" cy="349477"/>
          </a:xfrm>
          <a:prstGeom prst="rect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Bew-Richard BIM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성숙도 모델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7987" y="2379275"/>
            <a:ext cx="765923" cy="216000"/>
          </a:xfrm>
          <a:prstGeom prst="rect">
            <a:avLst/>
          </a:prstGeom>
          <a:solidFill>
            <a:srgbClr val="FFFF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2011~2015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폭발 1 18"/>
          <p:cNvSpPr/>
          <p:nvPr/>
        </p:nvSpPr>
        <p:spPr>
          <a:xfrm>
            <a:off x="5467446" y="299695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129501" y="1443080"/>
            <a:ext cx="994613" cy="300806"/>
          </a:xfrm>
          <a:prstGeom prst="wedgeRoundRectCallout">
            <a:avLst>
              <a:gd name="adj1" fmla="val 93491"/>
              <a:gd name="adj2" fmla="val 486654"/>
              <a:gd name="adj3" fmla="val 16667"/>
            </a:avLst>
          </a:prstGeom>
          <a:solidFill>
            <a:srgbClr val="FFCC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2021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67354" y="2140045"/>
            <a:ext cx="1332302" cy="158308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0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문서기반의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작업흐름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-2D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 및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상세작업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선형적인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작업흐름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대립관계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위험분담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상호운용성의 부족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60590" y="4084439"/>
            <a:ext cx="1339067" cy="159772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1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-3D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지향의 모델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조직화된 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-3D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시각화의 능률화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모델으로부터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기본적인 정보 추출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73950" y="2120083"/>
            <a:ext cx="1394151" cy="131151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2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공유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교환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-4D, 5D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제품을 위한 다양한 분석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분야간의 의견 충돌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4352" y="4089585"/>
            <a:ext cx="1551248" cy="16561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3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다차원의 모델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선행단계에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대한 복합적인 분석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지속가능성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시공성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통합된 데이터베이스를 통해 다양한 분야에서 모델 활용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능률적인 의사소통의 동조화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협업을 위한 멀티서버기술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528048" y="1379794"/>
            <a:ext cx="1115944" cy="216024"/>
          </a:xfrm>
          <a:prstGeom prst="wedgeRoundRectCallout">
            <a:avLst>
              <a:gd name="adj1" fmla="val -95588"/>
              <a:gd name="adj2" fmla="val 415795"/>
              <a:gd name="adj3" fmla="val 16667"/>
            </a:avLst>
          </a:prstGeom>
          <a:solidFill>
            <a:srgbClr val="FFCC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미국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유럽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싱가폴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5784852" y="1562101"/>
            <a:ext cx="0" cy="4376413"/>
          </a:xfrm>
          <a:prstGeom prst="line">
            <a:avLst/>
          </a:prstGeom>
          <a:ln w="412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243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1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32304" y="3140969"/>
            <a:ext cx="1836726" cy="11085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287968" y="1268760"/>
            <a:ext cx="3166788" cy="917514"/>
            <a:chOff x="4290974" y="739471"/>
            <a:chExt cx="5425520" cy="1771133"/>
          </a:xfrm>
        </p:grpSpPr>
        <p:sp>
          <p:nvSpPr>
            <p:cNvPr id="17" name="자유형 16"/>
            <p:cNvSpPr/>
            <p:nvPr/>
          </p:nvSpPr>
          <p:spPr>
            <a:xfrm>
              <a:off x="4290974" y="739471"/>
              <a:ext cx="5425520" cy="1771133"/>
            </a:xfrm>
            <a:custGeom>
              <a:avLst/>
              <a:gdLst>
                <a:gd name="connsiteX0" fmla="*/ 31805 w 5430741"/>
                <a:gd name="connsiteY0" fmla="*/ 1749287 h 1749287"/>
                <a:gd name="connsiteX1" fmla="*/ 5430741 w 5430741"/>
                <a:gd name="connsiteY1" fmla="*/ 1749287 h 1749287"/>
                <a:gd name="connsiteX2" fmla="*/ 5430741 w 5430741"/>
                <a:gd name="connsiteY2" fmla="*/ 111319 h 1749287"/>
                <a:gd name="connsiteX3" fmla="*/ 5319422 w 5430741"/>
                <a:gd name="connsiteY3" fmla="*/ 0 h 1749287"/>
                <a:gd name="connsiteX4" fmla="*/ 159026 w 5430741"/>
                <a:gd name="connsiteY4" fmla="*/ 0 h 1749287"/>
                <a:gd name="connsiteX5" fmla="*/ 0 w 5430741"/>
                <a:gd name="connsiteY5" fmla="*/ 159026 h 1749287"/>
                <a:gd name="connsiteX6" fmla="*/ 31805 w 5430741"/>
                <a:gd name="connsiteY6" fmla="*/ 1749287 h 17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0741" h="1749287">
                  <a:moveTo>
                    <a:pt x="31805" y="1749287"/>
                  </a:moveTo>
                  <a:lnTo>
                    <a:pt x="5430741" y="1749287"/>
                  </a:lnTo>
                  <a:lnTo>
                    <a:pt x="5430741" y="111319"/>
                  </a:lnTo>
                  <a:lnTo>
                    <a:pt x="5319422" y="0"/>
                  </a:lnTo>
                  <a:lnTo>
                    <a:pt x="159026" y="0"/>
                  </a:lnTo>
                  <a:lnTo>
                    <a:pt x="0" y="159026"/>
                  </a:lnTo>
                  <a:lnTo>
                    <a:pt x="31805" y="1749287"/>
                  </a:lnTo>
                  <a:close/>
                </a:path>
              </a:pathLst>
            </a:custGeom>
            <a:solidFill>
              <a:srgbClr val="66FFFF">
                <a:alpha val="30000"/>
              </a:srgbClr>
            </a:solidFill>
            <a:ln w="254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256" y="834583"/>
              <a:ext cx="2590421" cy="151425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l="5299" t="34852" r="54313" b="17539"/>
            <a:stretch/>
          </p:blipFill>
          <p:spPr>
            <a:xfrm>
              <a:off x="7039541" y="834175"/>
              <a:ext cx="2547015" cy="16320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" name="그룹 19"/>
          <p:cNvGrpSpPr/>
          <p:nvPr/>
        </p:nvGrpSpPr>
        <p:grpSpPr>
          <a:xfrm>
            <a:off x="1402096" y="2336556"/>
            <a:ext cx="2317640" cy="3227914"/>
            <a:chOff x="159026" y="1311965"/>
            <a:chExt cx="3562184" cy="5112085"/>
          </a:xfrm>
        </p:grpSpPr>
        <p:sp>
          <p:nvSpPr>
            <p:cNvPr id="21" name="자유형 20"/>
            <p:cNvSpPr/>
            <p:nvPr/>
          </p:nvSpPr>
          <p:spPr>
            <a:xfrm>
              <a:off x="159026" y="1311965"/>
              <a:ext cx="3562184" cy="5112085"/>
            </a:xfrm>
            <a:custGeom>
              <a:avLst/>
              <a:gdLst>
                <a:gd name="connsiteX0" fmla="*/ 2934031 w 3562184"/>
                <a:gd name="connsiteY0" fmla="*/ 5088835 h 5088835"/>
                <a:gd name="connsiteX1" fmla="*/ 365760 w 3562184"/>
                <a:gd name="connsiteY1" fmla="*/ 5088835 h 5088835"/>
                <a:gd name="connsiteX2" fmla="*/ 365760 w 3562184"/>
                <a:gd name="connsiteY2" fmla="*/ 4548146 h 5088835"/>
                <a:gd name="connsiteX3" fmla="*/ 0 w 3562184"/>
                <a:gd name="connsiteY3" fmla="*/ 4182386 h 5088835"/>
                <a:gd name="connsiteX4" fmla="*/ 0 w 3562184"/>
                <a:gd name="connsiteY4" fmla="*/ 1216550 h 5088835"/>
                <a:gd name="connsiteX5" fmla="*/ 771277 w 3562184"/>
                <a:gd name="connsiteY5" fmla="*/ 445273 h 5088835"/>
                <a:gd name="connsiteX6" fmla="*/ 771277 w 3562184"/>
                <a:gd name="connsiteY6" fmla="*/ 0 h 5088835"/>
                <a:gd name="connsiteX7" fmla="*/ 3562184 w 3562184"/>
                <a:gd name="connsiteY7" fmla="*/ 0 h 5088835"/>
                <a:gd name="connsiteX8" fmla="*/ 3562184 w 3562184"/>
                <a:gd name="connsiteY8" fmla="*/ 1566407 h 5088835"/>
                <a:gd name="connsiteX9" fmla="*/ 2472856 w 3562184"/>
                <a:gd name="connsiteY9" fmla="*/ 1566407 h 5088835"/>
                <a:gd name="connsiteX10" fmla="*/ 2472856 w 3562184"/>
                <a:gd name="connsiteY10" fmla="*/ 2957885 h 5088835"/>
                <a:gd name="connsiteX11" fmla="*/ 1971923 w 3562184"/>
                <a:gd name="connsiteY11" fmla="*/ 3458818 h 5088835"/>
                <a:gd name="connsiteX12" fmla="*/ 1971923 w 3562184"/>
                <a:gd name="connsiteY12" fmla="*/ 3753016 h 5088835"/>
                <a:gd name="connsiteX13" fmla="*/ 2846567 w 3562184"/>
                <a:gd name="connsiteY13" fmla="*/ 3753016 h 5088835"/>
                <a:gd name="connsiteX14" fmla="*/ 2846567 w 3562184"/>
                <a:gd name="connsiteY14" fmla="*/ 5072932 h 5088835"/>
                <a:gd name="connsiteX15" fmla="*/ 2838616 w 3562184"/>
                <a:gd name="connsiteY15" fmla="*/ 5072932 h 5088835"/>
                <a:gd name="connsiteX16" fmla="*/ 2934031 w 3562184"/>
                <a:gd name="connsiteY16" fmla="*/ 5088835 h 508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62184" h="5088835">
                  <a:moveTo>
                    <a:pt x="2934031" y="5088835"/>
                  </a:moveTo>
                  <a:lnTo>
                    <a:pt x="365760" y="5088835"/>
                  </a:lnTo>
                  <a:lnTo>
                    <a:pt x="365760" y="4548146"/>
                  </a:lnTo>
                  <a:lnTo>
                    <a:pt x="0" y="4182386"/>
                  </a:lnTo>
                  <a:lnTo>
                    <a:pt x="0" y="1216550"/>
                  </a:lnTo>
                  <a:lnTo>
                    <a:pt x="771277" y="445273"/>
                  </a:lnTo>
                  <a:lnTo>
                    <a:pt x="771277" y="0"/>
                  </a:lnTo>
                  <a:lnTo>
                    <a:pt x="3562184" y="0"/>
                  </a:lnTo>
                  <a:lnTo>
                    <a:pt x="3562184" y="1566407"/>
                  </a:lnTo>
                  <a:lnTo>
                    <a:pt x="2472856" y="1566407"/>
                  </a:lnTo>
                  <a:lnTo>
                    <a:pt x="2472856" y="2957885"/>
                  </a:lnTo>
                  <a:lnTo>
                    <a:pt x="1971923" y="3458818"/>
                  </a:lnTo>
                  <a:lnTo>
                    <a:pt x="1971923" y="3753016"/>
                  </a:lnTo>
                  <a:lnTo>
                    <a:pt x="2846567" y="3753016"/>
                  </a:lnTo>
                  <a:lnTo>
                    <a:pt x="2846567" y="5072932"/>
                  </a:lnTo>
                  <a:lnTo>
                    <a:pt x="2838616" y="5072932"/>
                  </a:lnTo>
                  <a:lnTo>
                    <a:pt x="2934031" y="5088835"/>
                  </a:lnTo>
                  <a:close/>
                </a:path>
              </a:pathLst>
            </a:custGeom>
            <a:solidFill>
              <a:srgbClr val="FFFFCC">
                <a:alpha val="30000"/>
              </a:srgbClr>
            </a:solidFill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/>
            <a:srcRect l="15838" t="21146" r="44179" b="8707"/>
            <a:stretch/>
          </p:blipFill>
          <p:spPr>
            <a:xfrm>
              <a:off x="433468" y="4230737"/>
              <a:ext cx="1586121" cy="151262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/>
            <a:srcRect l="10498" t="1363" r="11182" b="1363"/>
            <a:stretch/>
          </p:blipFill>
          <p:spPr>
            <a:xfrm>
              <a:off x="310534" y="2632434"/>
              <a:ext cx="2164475" cy="15121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815" y="5172956"/>
              <a:ext cx="2260837" cy="122413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4523" y="1353475"/>
              <a:ext cx="2530823" cy="1471092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1401106" y="1628775"/>
            <a:ext cx="9388800" cy="46662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fontAlgn="ctr">
              <a:lnSpc>
                <a:spcPct val="120000"/>
              </a:lnSpc>
              <a:defRPr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95700" y="2276873"/>
            <a:ext cx="1656184" cy="3276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Model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수준 고도화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590222" y="2276872"/>
            <a:ext cx="2233971" cy="324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Model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활용 및 자동화 수준 향상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87488" y="3709941"/>
            <a:ext cx="1224136" cy="5631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Family DB/Template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확장 및 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Up-grade</a:t>
            </a:r>
            <a:endParaRPr lang="ko-KR" altLang="en-US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톱니 모양의 오른쪽 화살표 29"/>
          <p:cNvSpPr/>
          <p:nvPr/>
        </p:nvSpPr>
        <p:spPr>
          <a:xfrm rot="10800000">
            <a:off x="2783632" y="3967192"/>
            <a:ext cx="396044" cy="21602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톱니 모양의 오른쪽 화살표 30"/>
          <p:cNvSpPr/>
          <p:nvPr/>
        </p:nvSpPr>
        <p:spPr>
          <a:xfrm>
            <a:off x="5159897" y="2371672"/>
            <a:ext cx="336521" cy="22959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66782" y="1052736"/>
            <a:ext cx="2609739" cy="2943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spAutoFit/>
          </a:bodyPr>
          <a:lstStyle/>
          <a:p>
            <a:pPr marL="90487" algn="ctr" defTabSz="914284" eaLnBrk="0" latinLnBrk="0" hangingPunct="0">
              <a:lnSpc>
                <a:spcPct val="120000"/>
              </a:lnSpc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Tool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연계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66782" y="1349083"/>
            <a:ext cx="2609739" cy="1413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 </a:t>
            </a:r>
            <a:r>
              <a:rPr lang="en-US" altLang="ko-KR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물량 집계 자동화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 설계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구축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/>
            </a:r>
            <a:b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(LOD 200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수준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공정관리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(4D)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 및 </a:t>
            </a:r>
            <a:r>
              <a:rPr lang="ko-KR" altLang="en-US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사업금액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(5D)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 연계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System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구축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Pilot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수행을 통한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4D, 5D Logic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점검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톱니 모양의 오른쪽 화살표 34"/>
          <p:cNvSpPr/>
          <p:nvPr/>
        </p:nvSpPr>
        <p:spPr>
          <a:xfrm rot="5400000">
            <a:off x="9520480" y="2782380"/>
            <a:ext cx="256390" cy="348002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769" y="4666419"/>
            <a:ext cx="2510097" cy="1472382"/>
          </a:xfrm>
          <a:prstGeom prst="rect">
            <a:avLst/>
          </a:prstGeom>
        </p:spPr>
      </p:pic>
      <p:sp>
        <p:nvSpPr>
          <p:cNvPr id="37" name="톱니 모양의 오른쪽 화살표 36"/>
          <p:cNvSpPr/>
          <p:nvPr/>
        </p:nvSpPr>
        <p:spPr>
          <a:xfrm>
            <a:off x="7850871" y="2353472"/>
            <a:ext cx="244104" cy="22959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95718" y="1269194"/>
            <a:ext cx="792088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BOQ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420014" y="1338010"/>
            <a:ext cx="792088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448921" y="4403291"/>
            <a:ext cx="936104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48487" y="3331776"/>
            <a:ext cx="1409669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Specification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194153" y="5314822"/>
            <a:ext cx="986682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Tool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093776" y="2737353"/>
            <a:ext cx="1019354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 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9486250" y="3140985"/>
            <a:ext cx="1204783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Plant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Model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886580" y="4532367"/>
            <a:ext cx="627750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4D, 5D</a:t>
            </a:r>
          </a:p>
        </p:txBody>
      </p:sp>
      <p:sp>
        <p:nvSpPr>
          <p:cNvPr id="46" name="아래로 구부러진 화살표 45"/>
          <p:cNvSpPr/>
          <p:nvPr/>
        </p:nvSpPr>
        <p:spPr>
          <a:xfrm rot="18708868">
            <a:off x="1867103" y="2768168"/>
            <a:ext cx="1689044" cy="358239"/>
          </a:xfrm>
          <a:prstGeom prst="curvedDownArrow">
            <a:avLst>
              <a:gd name="adj1" fmla="val 25000"/>
              <a:gd name="adj2" fmla="val 67409"/>
              <a:gd name="adj3" fmla="val 49920"/>
            </a:avLst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7" name="톱니 모양의 오른쪽 화살표 46"/>
          <p:cNvSpPr/>
          <p:nvPr/>
        </p:nvSpPr>
        <p:spPr>
          <a:xfrm rot="5400000">
            <a:off x="9639099" y="4259554"/>
            <a:ext cx="256390" cy="348002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193596" y="2764502"/>
            <a:ext cx="5530074" cy="2896746"/>
            <a:chOff x="1368944" y="3349716"/>
            <a:chExt cx="6644654" cy="2973914"/>
          </a:xfrm>
        </p:grpSpPr>
        <p:sp>
          <p:nvSpPr>
            <p:cNvPr id="49" name="자유형 48"/>
            <p:cNvSpPr/>
            <p:nvPr/>
          </p:nvSpPr>
          <p:spPr>
            <a:xfrm>
              <a:off x="3904922" y="3508548"/>
              <a:ext cx="4108676" cy="1727171"/>
            </a:xfrm>
            <a:custGeom>
              <a:avLst/>
              <a:gdLst>
                <a:gd name="connsiteX0" fmla="*/ 9426 w 5910606"/>
                <a:gd name="connsiteY0" fmla="*/ 0 h 3431356"/>
                <a:gd name="connsiteX1" fmla="*/ 2545237 w 5910606"/>
                <a:gd name="connsiteY1" fmla="*/ 0 h 3431356"/>
                <a:gd name="connsiteX2" fmla="*/ 2545237 w 5910606"/>
                <a:gd name="connsiteY2" fmla="*/ 1508288 h 3431356"/>
                <a:gd name="connsiteX3" fmla="*/ 3054285 w 5910606"/>
                <a:gd name="connsiteY3" fmla="*/ 2017336 h 3431356"/>
                <a:gd name="connsiteX4" fmla="*/ 5910606 w 5910606"/>
                <a:gd name="connsiteY4" fmla="*/ 2017336 h 3431356"/>
                <a:gd name="connsiteX5" fmla="*/ 5910606 w 5910606"/>
                <a:gd name="connsiteY5" fmla="*/ 3431356 h 3431356"/>
                <a:gd name="connsiteX6" fmla="*/ 3148552 w 5910606"/>
                <a:gd name="connsiteY6" fmla="*/ 3431356 h 3431356"/>
                <a:gd name="connsiteX7" fmla="*/ 3148552 w 5910606"/>
                <a:gd name="connsiteY7" fmla="*/ 2526383 h 3431356"/>
                <a:gd name="connsiteX8" fmla="*/ 2243579 w 5910606"/>
                <a:gd name="connsiteY8" fmla="*/ 1621410 h 3431356"/>
                <a:gd name="connsiteX9" fmla="*/ 0 w 5910606"/>
                <a:gd name="connsiteY9" fmla="*/ 1621410 h 3431356"/>
                <a:gd name="connsiteX10" fmla="*/ 9426 w 5910606"/>
                <a:gd name="connsiteY10" fmla="*/ 0 h 343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0606" h="3431356">
                  <a:moveTo>
                    <a:pt x="9426" y="0"/>
                  </a:moveTo>
                  <a:lnTo>
                    <a:pt x="2545237" y="0"/>
                  </a:lnTo>
                  <a:lnTo>
                    <a:pt x="2545237" y="1508288"/>
                  </a:lnTo>
                  <a:lnTo>
                    <a:pt x="3054285" y="2017336"/>
                  </a:lnTo>
                  <a:lnTo>
                    <a:pt x="5910606" y="2017336"/>
                  </a:lnTo>
                  <a:lnTo>
                    <a:pt x="5910606" y="3431356"/>
                  </a:lnTo>
                  <a:lnTo>
                    <a:pt x="3148552" y="3431356"/>
                  </a:lnTo>
                  <a:lnTo>
                    <a:pt x="3148552" y="2526383"/>
                  </a:lnTo>
                  <a:lnTo>
                    <a:pt x="2243579" y="1621410"/>
                  </a:lnTo>
                  <a:lnTo>
                    <a:pt x="0" y="1621410"/>
                  </a:lnTo>
                  <a:lnTo>
                    <a:pt x="9426" y="0"/>
                  </a:lnTo>
                  <a:close/>
                </a:path>
              </a:pathLst>
            </a:custGeom>
            <a:solidFill>
              <a:srgbClr val="FFFF99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1368944" y="3397192"/>
              <a:ext cx="3145398" cy="2926438"/>
            </a:xfrm>
            <a:custGeom>
              <a:avLst/>
              <a:gdLst>
                <a:gd name="connsiteX0" fmla="*/ 235671 w 4524866"/>
                <a:gd name="connsiteY0" fmla="*/ 0 h 5109328"/>
                <a:gd name="connsiteX1" fmla="*/ 3450211 w 4524866"/>
                <a:gd name="connsiteY1" fmla="*/ 0 h 5109328"/>
                <a:gd name="connsiteX2" fmla="*/ 3450211 w 4524866"/>
                <a:gd name="connsiteY2" fmla="*/ 1677971 h 5109328"/>
                <a:gd name="connsiteX3" fmla="*/ 3271102 w 4524866"/>
                <a:gd name="connsiteY3" fmla="*/ 1857080 h 5109328"/>
                <a:gd name="connsiteX4" fmla="*/ 3271102 w 4524866"/>
                <a:gd name="connsiteY4" fmla="*/ 3421930 h 5109328"/>
                <a:gd name="connsiteX5" fmla="*/ 3271102 w 4524866"/>
                <a:gd name="connsiteY5" fmla="*/ 3987538 h 5109328"/>
                <a:gd name="connsiteX6" fmla="*/ 3421931 w 4524866"/>
                <a:gd name="connsiteY6" fmla="*/ 4138367 h 5109328"/>
                <a:gd name="connsiteX7" fmla="*/ 4524866 w 4524866"/>
                <a:gd name="connsiteY7" fmla="*/ 4138367 h 5109328"/>
                <a:gd name="connsiteX8" fmla="*/ 4524866 w 4524866"/>
                <a:gd name="connsiteY8" fmla="*/ 5109328 h 5109328"/>
                <a:gd name="connsiteX9" fmla="*/ 1564850 w 4524866"/>
                <a:gd name="connsiteY9" fmla="*/ 5109328 h 5109328"/>
                <a:gd name="connsiteX10" fmla="*/ 1395168 w 4524866"/>
                <a:gd name="connsiteY10" fmla="*/ 4939646 h 5109328"/>
                <a:gd name="connsiteX11" fmla="*/ 1395168 w 4524866"/>
                <a:gd name="connsiteY11" fmla="*/ 3930977 h 5109328"/>
                <a:gd name="connsiteX12" fmla="*/ 179110 w 4524866"/>
                <a:gd name="connsiteY12" fmla="*/ 3930977 h 5109328"/>
                <a:gd name="connsiteX13" fmla="*/ 0 w 4524866"/>
                <a:gd name="connsiteY13" fmla="*/ 3751867 h 5109328"/>
                <a:gd name="connsiteX14" fmla="*/ 0 w 4524866"/>
                <a:gd name="connsiteY14" fmla="*/ 169682 h 5109328"/>
                <a:gd name="connsiteX15" fmla="*/ 235671 w 4524866"/>
                <a:gd name="connsiteY15" fmla="*/ 0 h 510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4866" h="5109328">
                  <a:moveTo>
                    <a:pt x="235671" y="0"/>
                  </a:moveTo>
                  <a:lnTo>
                    <a:pt x="3450211" y="0"/>
                  </a:lnTo>
                  <a:lnTo>
                    <a:pt x="3450211" y="1677971"/>
                  </a:lnTo>
                  <a:lnTo>
                    <a:pt x="3271102" y="1857080"/>
                  </a:lnTo>
                  <a:lnTo>
                    <a:pt x="3271102" y="3421930"/>
                  </a:lnTo>
                  <a:lnTo>
                    <a:pt x="3271102" y="3987538"/>
                  </a:lnTo>
                  <a:lnTo>
                    <a:pt x="3421931" y="4138367"/>
                  </a:lnTo>
                  <a:lnTo>
                    <a:pt x="4524866" y="4138367"/>
                  </a:lnTo>
                  <a:lnTo>
                    <a:pt x="4524866" y="5109328"/>
                  </a:lnTo>
                  <a:lnTo>
                    <a:pt x="1564850" y="5109328"/>
                  </a:lnTo>
                  <a:lnTo>
                    <a:pt x="1395168" y="4939646"/>
                  </a:lnTo>
                  <a:lnTo>
                    <a:pt x="1395168" y="3930977"/>
                  </a:lnTo>
                  <a:lnTo>
                    <a:pt x="179110" y="3930977"/>
                  </a:lnTo>
                  <a:lnTo>
                    <a:pt x="0" y="3751867"/>
                  </a:lnTo>
                  <a:lnTo>
                    <a:pt x="0" y="169682"/>
                  </a:lnTo>
                  <a:lnTo>
                    <a:pt x="235671" y="0"/>
                  </a:lnTo>
                  <a:close/>
                </a:path>
              </a:pathLst>
            </a:custGeom>
            <a:solidFill>
              <a:srgbClr val="FFFF99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847716" y="4496990"/>
              <a:ext cx="1664462" cy="1004010"/>
            </a:xfrm>
            <a:custGeom>
              <a:avLst/>
              <a:gdLst>
                <a:gd name="connsiteX0" fmla="*/ 0 w 1944224"/>
                <a:gd name="connsiteY0" fmla="*/ 252033 h 1512168"/>
                <a:gd name="connsiteX1" fmla="*/ 252033 w 1944224"/>
                <a:gd name="connsiteY1" fmla="*/ 0 h 1512168"/>
                <a:gd name="connsiteX2" fmla="*/ 1692191 w 1944224"/>
                <a:gd name="connsiteY2" fmla="*/ 0 h 1512168"/>
                <a:gd name="connsiteX3" fmla="*/ 1944224 w 1944224"/>
                <a:gd name="connsiteY3" fmla="*/ 252033 h 1512168"/>
                <a:gd name="connsiteX4" fmla="*/ 1944224 w 1944224"/>
                <a:gd name="connsiteY4" fmla="*/ 1260135 h 1512168"/>
                <a:gd name="connsiteX5" fmla="*/ 1692191 w 1944224"/>
                <a:gd name="connsiteY5" fmla="*/ 1512168 h 1512168"/>
                <a:gd name="connsiteX6" fmla="*/ 252033 w 1944224"/>
                <a:gd name="connsiteY6" fmla="*/ 1512168 h 1512168"/>
                <a:gd name="connsiteX7" fmla="*/ 0 w 1944224"/>
                <a:gd name="connsiteY7" fmla="*/ 1260135 h 1512168"/>
                <a:gd name="connsiteX8" fmla="*/ 0 w 1944224"/>
                <a:gd name="connsiteY8" fmla="*/ 252033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224" h="1512168">
                  <a:moveTo>
                    <a:pt x="0" y="252033"/>
                  </a:moveTo>
                  <a:cubicBezTo>
                    <a:pt x="0" y="112839"/>
                    <a:pt x="112839" y="0"/>
                    <a:pt x="252033" y="0"/>
                  </a:cubicBezTo>
                  <a:lnTo>
                    <a:pt x="1692191" y="0"/>
                  </a:lnTo>
                  <a:cubicBezTo>
                    <a:pt x="1831385" y="0"/>
                    <a:pt x="1944224" y="112839"/>
                    <a:pt x="1944224" y="252033"/>
                  </a:cubicBezTo>
                  <a:lnTo>
                    <a:pt x="1944224" y="1260135"/>
                  </a:lnTo>
                  <a:cubicBezTo>
                    <a:pt x="1944224" y="1399329"/>
                    <a:pt x="1831385" y="1512168"/>
                    <a:pt x="1692191" y="1512168"/>
                  </a:cubicBezTo>
                  <a:lnTo>
                    <a:pt x="252033" y="1512168"/>
                  </a:lnTo>
                  <a:cubicBezTo>
                    <a:pt x="112839" y="1512168"/>
                    <a:pt x="0" y="1399329"/>
                    <a:pt x="0" y="1260135"/>
                  </a:cubicBezTo>
                  <a:lnTo>
                    <a:pt x="0" y="25203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36000" rIns="29520" bIns="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BIM </a:t>
              </a:r>
              <a:r>
                <a:rPr lang="ko-KR" altLang="en-US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플랜트 건축 </a:t>
              </a:r>
              <a:r>
                <a:rPr lang="en-US" altLang="ko-KR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EPC </a:t>
              </a:r>
              <a:r>
                <a:rPr lang="ko-KR" altLang="en-US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플랫폼 구축</a:t>
              </a:r>
              <a:endPara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>
              <a:off x="5903975" y="3642780"/>
              <a:ext cx="1952159" cy="597284"/>
            </a:xfrm>
            <a:custGeom>
              <a:avLst/>
              <a:gdLst>
                <a:gd name="connsiteX0" fmla="*/ 0 w 2099738"/>
                <a:gd name="connsiteY0" fmla="*/ 168862 h 1013152"/>
                <a:gd name="connsiteX1" fmla="*/ 168862 w 2099738"/>
                <a:gd name="connsiteY1" fmla="*/ 0 h 1013152"/>
                <a:gd name="connsiteX2" fmla="*/ 1930876 w 2099738"/>
                <a:gd name="connsiteY2" fmla="*/ 0 h 1013152"/>
                <a:gd name="connsiteX3" fmla="*/ 2099738 w 2099738"/>
                <a:gd name="connsiteY3" fmla="*/ 168862 h 1013152"/>
                <a:gd name="connsiteX4" fmla="*/ 2099738 w 2099738"/>
                <a:gd name="connsiteY4" fmla="*/ 844290 h 1013152"/>
                <a:gd name="connsiteX5" fmla="*/ 1930876 w 2099738"/>
                <a:gd name="connsiteY5" fmla="*/ 1013152 h 1013152"/>
                <a:gd name="connsiteX6" fmla="*/ 168862 w 2099738"/>
                <a:gd name="connsiteY6" fmla="*/ 1013152 h 1013152"/>
                <a:gd name="connsiteX7" fmla="*/ 0 w 2099738"/>
                <a:gd name="connsiteY7" fmla="*/ 844290 h 1013152"/>
                <a:gd name="connsiteX8" fmla="*/ 0 w 2099738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738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930876" y="0"/>
                  </a:lnTo>
                  <a:cubicBezTo>
                    <a:pt x="2024136" y="0"/>
                    <a:pt x="2099738" y="75602"/>
                    <a:pt x="2099738" y="168862"/>
                  </a:cubicBezTo>
                  <a:lnTo>
                    <a:pt x="2099738" y="844290"/>
                  </a:lnTo>
                  <a:cubicBezTo>
                    <a:pt x="2099738" y="937550"/>
                    <a:pt x="2024136" y="1013152"/>
                    <a:pt x="1930876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6th                                  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팀간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Data             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접수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제공 기준 수립</a:t>
              </a: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1840822" y="3676546"/>
              <a:ext cx="1876826" cy="463679"/>
            </a:xfrm>
            <a:custGeom>
              <a:avLst/>
              <a:gdLst>
                <a:gd name="connsiteX0" fmla="*/ 0 w 2699940"/>
                <a:gd name="connsiteY0" fmla="*/ 168862 h 1013152"/>
                <a:gd name="connsiteX1" fmla="*/ 168862 w 2699940"/>
                <a:gd name="connsiteY1" fmla="*/ 0 h 1013152"/>
                <a:gd name="connsiteX2" fmla="*/ 2531078 w 2699940"/>
                <a:gd name="connsiteY2" fmla="*/ 0 h 1013152"/>
                <a:gd name="connsiteX3" fmla="*/ 2699940 w 2699940"/>
                <a:gd name="connsiteY3" fmla="*/ 168862 h 1013152"/>
                <a:gd name="connsiteX4" fmla="*/ 2699940 w 2699940"/>
                <a:gd name="connsiteY4" fmla="*/ 844290 h 1013152"/>
                <a:gd name="connsiteX5" fmla="*/ 2531078 w 2699940"/>
                <a:gd name="connsiteY5" fmla="*/ 1013152 h 1013152"/>
                <a:gd name="connsiteX6" fmla="*/ 168862 w 2699940"/>
                <a:gd name="connsiteY6" fmla="*/ 1013152 h 1013152"/>
                <a:gd name="connsiteX7" fmla="*/ 0 w 2699940"/>
                <a:gd name="connsiteY7" fmla="*/ 844290 h 1013152"/>
                <a:gd name="connsiteX8" fmla="*/ 0 w 2699940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9940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531078" y="0"/>
                  </a:lnTo>
                  <a:cubicBezTo>
                    <a:pt x="2624338" y="0"/>
                    <a:pt x="2699940" y="75602"/>
                    <a:pt x="2699940" y="168862"/>
                  </a:cubicBezTo>
                  <a:lnTo>
                    <a:pt x="2699940" y="844290"/>
                  </a:lnTo>
                  <a:cubicBezTo>
                    <a:pt x="2699940" y="937550"/>
                    <a:pt x="2624338" y="1013152"/>
                    <a:pt x="2531078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산출</a:t>
              </a:r>
            </a:p>
          </p:txBody>
        </p:sp>
        <p:sp>
          <p:nvSpPr>
            <p:cNvPr id="54" name="자유형 53"/>
            <p:cNvSpPr/>
            <p:nvPr/>
          </p:nvSpPr>
          <p:spPr>
            <a:xfrm>
              <a:off x="3986067" y="3599787"/>
              <a:ext cx="1599544" cy="487376"/>
            </a:xfrm>
            <a:custGeom>
              <a:avLst/>
              <a:gdLst>
                <a:gd name="connsiteX0" fmla="*/ 0 w 1926681"/>
                <a:gd name="connsiteY0" fmla="*/ 168862 h 1013152"/>
                <a:gd name="connsiteX1" fmla="*/ 168862 w 1926681"/>
                <a:gd name="connsiteY1" fmla="*/ 0 h 1013152"/>
                <a:gd name="connsiteX2" fmla="*/ 1757819 w 1926681"/>
                <a:gd name="connsiteY2" fmla="*/ 0 h 1013152"/>
                <a:gd name="connsiteX3" fmla="*/ 1926681 w 1926681"/>
                <a:gd name="connsiteY3" fmla="*/ 168862 h 1013152"/>
                <a:gd name="connsiteX4" fmla="*/ 1926681 w 1926681"/>
                <a:gd name="connsiteY4" fmla="*/ 844290 h 1013152"/>
                <a:gd name="connsiteX5" fmla="*/ 1757819 w 1926681"/>
                <a:gd name="connsiteY5" fmla="*/ 1013152 h 1013152"/>
                <a:gd name="connsiteX6" fmla="*/ 168862 w 1926681"/>
                <a:gd name="connsiteY6" fmla="*/ 1013152 h 1013152"/>
                <a:gd name="connsiteX7" fmla="*/ 0 w 1926681"/>
                <a:gd name="connsiteY7" fmla="*/ 844290 h 1013152"/>
                <a:gd name="connsiteX8" fmla="*/ 0 w 192668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668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757819" y="0"/>
                  </a:lnTo>
                  <a:cubicBezTo>
                    <a:pt x="1851079" y="0"/>
                    <a:pt x="1926681" y="75602"/>
                    <a:pt x="1926681" y="168862"/>
                  </a:cubicBezTo>
                  <a:lnTo>
                    <a:pt x="1926681" y="844290"/>
                  </a:lnTo>
                  <a:cubicBezTo>
                    <a:pt x="1926681" y="937550"/>
                    <a:pt x="1851079" y="1013152"/>
                    <a:pt x="175781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수량산출</a:t>
              </a: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6083995" y="5285703"/>
              <a:ext cx="1525132" cy="522820"/>
            </a:xfrm>
            <a:custGeom>
              <a:avLst/>
              <a:gdLst>
                <a:gd name="connsiteX0" fmla="*/ 0 w 2301051"/>
                <a:gd name="connsiteY0" fmla="*/ 168862 h 1013152"/>
                <a:gd name="connsiteX1" fmla="*/ 168862 w 2301051"/>
                <a:gd name="connsiteY1" fmla="*/ 0 h 1013152"/>
                <a:gd name="connsiteX2" fmla="*/ 2132189 w 2301051"/>
                <a:gd name="connsiteY2" fmla="*/ 0 h 1013152"/>
                <a:gd name="connsiteX3" fmla="*/ 2301051 w 2301051"/>
                <a:gd name="connsiteY3" fmla="*/ 168862 h 1013152"/>
                <a:gd name="connsiteX4" fmla="*/ 2301051 w 2301051"/>
                <a:gd name="connsiteY4" fmla="*/ 844290 h 1013152"/>
                <a:gd name="connsiteX5" fmla="*/ 2132189 w 2301051"/>
                <a:gd name="connsiteY5" fmla="*/ 1013152 h 1013152"/>
                <a:gd name="connsiteX6" fmla="*/ 168862 w 2301051"/>
                <a:gd name="connsiteY6" fmla="*/ 1013152 h 1013152"/>
                <a:gd name="connsiteX7" fmla="*/ 0 w 2301051"/>
                <a:gd name="connsiteY7" fmla="*/ 844290 h 1013152"/>
                <a:gd name="connsiteX8" fmla="*/ 0 w 230105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05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132189" y="0"/>
                  </a:lnTo>
                  <a:cubicBezTo>
                    <a:pt x="2225449" y="0"/>
                    <a:pt x="2301051" y="75602"/>
                    <a:pt x="2301051" y="168862"/>
                  </a:cubicBezTo>
                  <a:lnTo>
                    <a:pt x="2301051" y="844290"/>
                  </a:lnTo>
                  <a:cubicBezTo>
                    <a:pt x="2301051" y="937550"/>
                    <a:pt x="2225449" y="1013152"/>
                    <a:pt x="213218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8th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공정관리</a:t>
              </a: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4661237" y="5786903"/>
              <a:ext cx="1430933" cy="483827"/>
            </a:xfrm>
            <a:custGeom>
              <a:avLst/>
              <a:gdLst>
                <a:gd name="connsiteX0" fmla="*/ 0 w 1892011"/>
                <a:gd name="connsiteY0" fmla="*/ 168862 h 1013152"/>
                <a:gd name="connsiteX1" fmla="*/ 168862 w 1892011"/>
                <a:gd name="connsiteY1" fmla="*/ 0 h 1013152"/>
                <a:gd name="connsiteX2" fmla="*/ 1723149 w 1892011"/>
                <a:gd name="connsiteY2" fmla="*/ 0 h 1013152"/>
                <a:gd name="connsiteX3" fmla="*/ 1892011 w 1892011"/>
                <a:gd name="connsiteY3" fmla="*/ 168862 h 1013152"/>
                <a:gd name="connsiteX4" fmla="*/ 1892011 w 1892011"/>
                <a:gd name="connsiteY4" fmla="*/ 844290 h 1013152"/>
                <a:gd name="connsiteX5" fmla="*/ 1723149 w 1892011"/>
                <a:gd name="connsiteY5" fmla="*/ 1013152 h 1013152"/>
                <a:gd name="connsiteX6" fmla="*/ 168862 w 1892011"/>
                <a:gd name="connsiteY6" fmla="*/ 1013152 h 1013152"/>
                <a:gd name="connsiteX7" fmla="*/ 0 w 1892011"/>
                <a:gd name="connsiteY7" fmla="*/ 844290 h 1013152"/>
                <a:gd name="connsiteX8" fmla="*/ 0 w 189201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201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723149" y="0"/>
                  </a:lnTo>
                  <a:cubicBezTo>
                    <a:pt x="1816409" y="0"/>
                    <a:pt x="1892011" y="75602"/>
                    <a:pt x="1892011" y="168862"/>
                  </a:cubicBezTo>
                  <a:lnTo>
                    <a:pt x="1892011" y="844290"/>
                  </a:lnTo>
                  <a:cubicBezTo>
                    <a:pt x="1892011" y="937550"/>
                    <a:pt x="1816409" y="1013152"/>
                    <a:pt x="172314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9th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공사비 관리</a:t>
              </a: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2575948" y="5803121"/>
              <a:ext cx="1805802" cy="472114"/>
            </a:xfrm>
            <a:custGeom>
              <a:avLst/>
              <a:gdLst>
                <a:gd name="connsiteX0" fmla="*/ 0 w 2957807"/>
                <a:gd name="connsiteY0" fmla="*/ 100787 h 604710"/>
                <a:gd name="connsiteX1" fmla="*/ 100787 w 2957807"/>
                <a:gd name="connsiteY1" fmla="*/ 0 h 604710"/>
                <a:gd name="connsiteX2" fmla="*/ 2857020 w 2957807"/>
                <a:gd name="connsiteY2" fmla="*/ 0 h 604710"/>
                <a:gd name="connsiteX3" fmla="*/ 2957807 w 2957807"/>
                <a:gd name="connsiteY3" fmla="*/ 100787 h 604710"/>
                <a:gd name="connsiteX4" fmla="*/ 2957807 w 2957807"/>
                <a:gd name="connsiteY4" fmla="*/ 503923 h 604710"/>
                <a:gd name="connsiteX5" fmla="*/ 2857020 w 2957807"/>
                <a:gd name="connsiteY5" fmla="*/ 604710 h 604710"/>
                <a:gd name="connsiteX6" fmla="*/ 100787 w 2957807"/>
                <a:gd name="connsiteY6" fmla="*/ 604710 h 604710"/>
                <a:gd name="connsiteX7" fmla="*/ 0 w 2957807"/>
                <a:gd name="connsiteY7" fmla="*/ 503923 h 604710"/>
                <a:gd name="connsiteX8" fmla="*/ 0 w 2957807"/>
                <a:gd name="connsiteY8" fmla="*/ 100787 h 60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807" h="604710">
                  <a:moveTo>
                    <a:pt x="0" y="100787"/>
                  </a:moveTo>
                  <a:cubicBezTo>
                    <a:pt x="0" y="45124"/>
                    <a:pt x="45124" y="0"/>
                    <a:pt x="100787" y="0"/>
                  </a:cubicBezTo>
                  <a:lnTo>
                    <a:pt x="2857020" y="0"/>
                  </a:lnTo>
                  <a:cubicBezTo>
                    <a:pt x="2912683" y="0"/>
                    <a:pt x="2957807" y="45124"/>
                    <a:pt x="2957807" y="100787"/>
                  </a:cubicBezTo>
                  <a:lnTo>
                    <a:pt x="2957807" y="503923"/>
                  </a:lnTo>
                  <a:cubicBezTo>
                    <a:pt x="2957807" y="559586"/>
                    <a:pt x="2912683" y="604710"/>
                    <a:pt x="2857020" y="604710"/>
                  </a:cubicBezTo>
                  <a:lnTo>
                    <a:pt x="100787" y="604710"/>
                  </a:lnTo>
                  <a:cubicBezTo>
                    <a:pt x="45124" y="604710"/>
                    <a:pt x="0" y="559586"/>
                    <a:pt x="0" y="503923"/>
                  </a:cubicBezTo>
                  <a:lnTo>
                    <a:pt x="0" y="10078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1st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표준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Family DB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구축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507511" y="5086901"/>
              <a:ext cx="1683311" cy="464807"/>
            </a:xfrm>
            <a:custGeom>
              <a:avLst/>
              <a:gdLst>
                <a:gd name="connsiteX0" fmla="*/ 0 w 2421556"/>
                <a:gd name="connsiteY0" fmla="*/ 96851 h 581093"/>
                <a:gd name="connsiteX1" fmla="*/ 96851 w 2421556"/>
                <a:gd name="connsiteY1" fmla="*/ 0 h 581093"/>
                <a:gd name="connsiteX2" fmla="*/ 2324705 w 2421556"/>
                <a:gd name="connsiteY2" fmla="*/ 0 h 581093"/>
                <a:gd name="connsiteX3" fmla="*/ 2421556 w 2421556"/>
                <a:gd name="connsiteY3" fmla="*/ 96851 h 581093"/>
                <a:gd name="connsiteX4" fmla="*/ 2421556 w 2421556"/>
                <a:gd name="connsiteY4" fmla="*/ 484242 h 581093"/>
                <a:gd name="connsiteX5" fmla="*/ 2324705 w 2421556"/>
                <a:gd name="connsiteY5" fmla="*/ 581093 h 581093"/>
                <a:gd name="connsiteX6" fmla="*/ 96851 w 2421556"/>
                <a:gd name="connsiteY6" fmla="*/ 581093 h 581093"/>
                <a:gd name="connsiteX7" fmla="*/ 0 w 2421556"/>
                <a:gd name="connsiteY7" fmla="*/ 484242 h 581093"/>
                <a:gd name="connsiteX8" fmla="*/ 0 w 2421556"/>
                <a:gd name="connsiteY8" fmla="*/ 96851 h 58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1556" h="581093">
                  <a:moveTo>
                    <a:pt x="0" y="96851"/>
                  </a:moveTo>
                  <a:cubicBezTo>
                    <a:pt x="0" y="43362"/>
                    <a:pt x="43362" y="0"/>
                    <a:pt x="96851" y="0"/>
                  </a:cubicBezTo>
                  <a:lnTo>
                    <a:pt x="2324705" y="0"/>
                  </a:lnTo>
                  <a:cubicBezTo>
                    <a:pt x="2378194" y="0"/>
                    <a:pt x="2421556" y="43362"/>
                    <a:pt x="2421556" y="96851"/>
                  </a:cubicBezTo>
                  <a:lnTo>
                    <a:pt x="2421556" y="484242"/>
                  </a:lnTo>
                  <a:cubicBezTo>
                    <a:pt x="2421556" y="537731"/>
                    <a:pt x="2378194" y="581093"/>
                    <a:pt x="2324705" y="581093"/>
                  </a:cubicBezTo>
                  <a:lnTo>
                    <a:pt x="96851" y="581093"/>
                  </a:lnTo>
                  <a:cubicBezTo>
                    <a:pt x="43362" y="581093"/>
                    <a:pt x="0" y="537731"/>
                    <a:pt x="0" y="484242"/>
                  </a:cubicBezTo>
                  <a:lnTo>
                    <a:pt x="0" y="9685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2nd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표준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Template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구축</a:t>
              </a:r>
            </a:p>
          </p:txBody>
        </p:sp>
        <p:cxnSp>
          <p:nvCxnSpPr>
            <p:cNvPr id="59" name="직선 연결선 58"/>
            <p:cNvCxnSpPr>
              <a:stCxn id="51" idx="2"/>
              <a:endCxn id="52" idx="7"/>
            </p:cNvCxnSpPr>
            <p:nvPr/>
          </p:nvCxnSpPr>
          <p:spPr>
            <a:xfrm flipV="1">
              <a:off x="5296412" y="4140515"/>
              <a:ext cx="607563" cy="3564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1" idx="7"/>
              <a:endCxn id="58" idx="3"/>
            </p:cNvCxnSpPr>
            <p:nvPr/>
          </p:nvCxnSpPr>
          <p:spPr>
            <a:xfrm flipH="1" flipV="1">
              <a:off x="3190822" y="5164370"/>
              <a:ext cx="656894" cy="169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51" idx="6"/>
              <a:endCxn id="57" idx="2"/>
            </p:cNvCxnSpPr>
            <p:nvPr/>
          </p:nvCxnSpPr>
          <p:spPr>
            <a:xfrm>
              <a:off x="4063483" y="5501000"/>
              <a:ext cx="256734" cy="3021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1" idx="5"/>
              <a:endCxn id="56" idx="1"/>
            </p:cNvCxnSpPr>
            <p:nvPr/>
          </p:nvCxnSpPr>
          <p:spPr>
            <a:xfrm flipH="1">
              <a:off x="4788947" y="5501000"/>
              <a:ext cx="507465" cy="285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51" idx="4"/>
              <a:endCxn id="55" idx="0"/>
            </p:cNvCxnSpPr>
            <p:nvPr/>
          </p:nvCxnSpPr>
          <p:spPr>
            <a:xfrm>
              <a:off x="5512179" y="5333662"/>
              <a:ext cx="571816" cy="39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V="1">
              <a:off x="4661237" y="3829368"/>
              <a:ext cx="67886" cy="722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51" idx="1"/>
              <a:endCxn id="53" idx="5"/>
            </p:cNvCxnSpPr>
            <p:nvPr/>
          </p:nvCxnSpPr>
          <p:spPr>
            <a:xfrm flipH="1" flipV="1">
              <a:off x="3600266" y="4140225"/>
              <a:ext cx="463218" cy="356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자유형 65"/>
            <p:cNvSpPr/>
            <p:nvPr/>
          </p:nvSpPr>
          <p:spPr>
            <a:xfrm>
              <a:off x="1504783" y="4315763"/>
              <a:ext cx="1919842" cy="489269"/>
            </a:xfrm>
            <a:custGeom>
              <a:avLst/>
              <a:gdLst>
                <a:gd name="connsiteX0" fmla="*/ 0 w 2099738"/>
                <a:gd name="connsiteY0" fmla="*/ 168862 h 1013152"/>
                <a:gd name="connsiteX1" fmla="*/ 168862 w 2099738"/>
                <a:gd name="connsiteY1" fmla="*/ 0 h 1013152"/>
                <a:gd name="connsiteX2" fmla="*/ 1930876 w 2099738"/>
                <a:gd name="connsiteY2" fmla="*/ 0 h 1013152"/>
                <a:gd name="connsiteX3" fmla="*/ 2099738 w 2099738"/>
                <a:gd name="connsiteY3" fmla="*/ 168862 h 1013152"/>
                <a:gd name="connsiteX4" fmla="*/ 2099738 w 2099738"/>
                <a:gd name="connsiteY4" fmla="*/ 844290 h 1013152"/>
                <a:gd name="connsiteX5" fmla="*/ 1930876 w 2099738"/>
                <a:gd name="connsiteY5" fmla="*/ 1013152 h 1013152"/>
                <a:gd name="connsiteX6" fmla="*/ 168862 w 2099738"/>
                <a:gd name="connsiteY6" fmla="*/ 1013152 h 1013152"/>
                <a:gd name="connsiteX7" fmla="*/ 0 w 2099738"/>
                <a:gd name="connsiteY7" fmla="*/ 844290 h 1013152"/>
                <a:gd name="connsiteX8" fmla="*/ 0 w 2099738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738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930876" y="0"/>
                  </a:lnTo>
                  <a:cubicBezTo>
                    <a:pt x="2024136" y="0"/>
                    <a:pt x="2099738" y="75602"/>
                    <a:pt x="2099738" y="168862"/>
                  </a:cubicBezTo>
                  <a:lnTo>
                    <a:pt x="2099738" y="844290"/>
                  </a:lnTo>
                  <a:cubicBezTo>
                    <a:pt x="2099738" y="937550"/>
                    <a:pt x="2024136" y="1013152"/>
                    <a:pt x="1930876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3rd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Modeling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기준 확립</a:t>
              </a:r>
            </a:p>
          </p:txBody>
        </p:sp>
        <p:cxnSp>
          <p:nvCxnSpPr>
            <p:cNvPr id="67" name="직선 연결선 66"/>
            <p:cNvCxnSpPr>
              <a:stCxn id="51" idx="0"/>
              <a:endCxn id="66" idx="3"/>
            </p:cNvCxnSpPr>
            <p:nvPr/>
          </p:nvCxnSpPr>
          <p:spPr>
            <a:xfrm flipH="1" flipV="1">
              <a:off x="3424626" y="4397309"/>
              <a:ext cx="423091" cy="267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자유형 67"/>
            <p:cNvSpPr/>
            <p:nvPr/>
          </p:nvSpPr>
          <p:spPr>
            <a:xfrm>
              <a:off x="6169073" y="4567022"/>
              <a:ext cx="1704391" cy="636733"/>
            </a:xfrm>
            <a:custGeom>
              <a:avLst/>
              <a:gdLst>
                <a:gd name="connsiteX0" fmla="*/ 0 w 2301051"/>
                <a:gd name="connsiteY0" fmla="*/ 168862 h 1013152"/>
                <a:gd name="connsiteX1" fmla="*/ 168862 w 2301051"/>
                <a:gd name="connsiteY1" fmla="*/ 0 h 1013152"/>
                <a:gd name="connsiteX2" fmla="*/ 2132189 w 2301051"/>
                <a:gd name="connsiteY2" fmla="*/ 0 h 1013152"/>
                <a:gd name="connsiteX3" fmla="*/ 2301051 w 2301051"/>
                <a:gd name="connsiteY3" fmla="*/ 168862 h 1013152"/>
                <a:gd name="connsiteX4" fmla="*/ 2301051 w 2301051"/>
                <a:gd name="connsiteY4" fmla="*/ 844290 h 1013152"/>
                <a:gd name="connsiteX5" fmla="*/ 2132189 w 2301051"/>
                <a:gd name="connsiteY5" fmla="*/ 1013152 h 1013152"/>
                <a:gd name="connsiteX6" fmla="*/ 168862 w 2301051"/>
                <a:gd name="connsiteY6" fmla="*/ 1013152 h 1013152"/>
                <a:gd name="connsiteX7" fmla="*/ 0 w 2301051"/>
                <a:gd name="connsiteY7" fmla="*/ 844290 h 1013152"/>
                <a:gd name="connsiteX8" fmla="*/ 0 w 230105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05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132189" y="0"/>
                  </a:lnTo>
                  <a:cubicBezTo>
                    <a:pt x="2225449" y="0"/>
                    <a:pt x="2301051" y="75602"/>
                    <a:pt x="2301051" y="168862"/>
                  </a:cubicBezTo>
                  <a:lnTo>
                    <a:pt x="2301051" y="844290"/>
                  </a:lnTo>
                  <a:cubicBezTo>
                    <a:pt x="2301051" y="937550"/>
                    <a:pt x="2225449" y="1013152"/>
                    <a:pt x="213218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7th                            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기본설계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b="1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입찰설계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Template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개발</a:t>
              </a:r>
            </a:p>
          </p:txBody>
        </p:sp>
        <p:cxnSp>
          <p:nvCxnSpPr>
            <p:cNvPr id="69" name="직선 연결선 68"/>
            <p:cNvCxnSpPr>
              <a:stCxn id="51" idx="3"/>
              <a:endCxn id="68" idx="0"/>
            </p:cNvCxnSpPr>
            <p:nvPr/>
          </p:nvCxnSpPr>
          <p:spPr>
            <a:xfrm>
              <a:off x="5512179" y="4664328"/>
              <a:ext cx="656894" cy="8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245785" y="3349716"/>
              <a:ext cx="906823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2020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64951" y="4064327"/>
              <a:ext cx="963384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2021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160103" y="5883512"/>
              <a:ext cx="1551417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2021~2022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</a:p>
          </p:txBody>
        </p:sp>
      </p:grpSp>
      <p:sp>
        <p:nvSpPr>
          <p:cNvPr id="73" name="아래로 구부러진 화살표 72"/>
          <p:cNvSpPr/>
          <p:nvPr/>
        </p:nvSpPr>
        <p:spPr>
          <a:xfrm rot="11353045">
            <a:off x="5656962" y="5798571"/>
            <a:ext cx="2386809" cy="357837"/>
          </a:xfrm>
          <a:prstGeom prst="curvedDownArrow">
            <a:avLst>
              <a:gd name="adj1" fmla="val 25000"/>
              <a:gd name="adj2" fmla="val 67409"/>
              <a:gd name="adj3" fmla="val 49920"/>
            </a:avLst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플랜트건축설계팀 개발 계획</a:t>
            </a:r>
            <a:endParaRPr lang="en-US" altLang="ko-KR" dirty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2"/>
            </a:pPr>
            <a:r>
              <a:rPr lang="ko-KR" altLang="en-US" dirty="0" smtClean="0"/>
              <a:t> 과제</a:t>
            </a:r>
            <a:r>
              <a:rPr lang="en-US" dirty="0" smtClean="0"/>
              <a:t> </a:t>
            </a:r>
            <a:r>
              <a:rPr lang="ko-KR" altLang="en-US" dirty="0" smtClean="0"/>
              <a:t>개요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141517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/>
          <a:stretch/>
        </p:blipFill>
        <p:spPr>
          <a:xfrm>
            <a:off x="2567609" y="836712"/>
            <a:ext cx="6840759" cy="4829086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정보 흐름도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38" name="오른쪽으로 구부러진 화살표 37"/>
          <p:cNvSpPr/>
          <p:nvPr/>
        </p:nvSpPr>
        <p:spPr>
          <a:xfrm rot="15263343">
            <a:off x="4720190" y="3049267"/>
            <a:ext cx="533692" cy="1892430"/>
          </a:xfrm>
          <a:prstGeom prst="curvedRightArrow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24683" y="3527195"/>
            <a:ext cx="1387546" cy="31065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Object Library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6" name="오른쪽으로 구부러진 화살표 45"/>
          <p:cNvSpPr/>
          <p:nvPr/>
        </p:nvSpPr>
        <p:spPr>
          <a:xfrm rot="16915978" flipH="1">
            <a:off x="8985300" y="2714888"/>
            <a:ext cx="220277" cy="171474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오른쪽으로 구부러진 화살표 46"/>
          <p:cNvSpPr/>
          <p:nvPr/>
        </p:nvSpPr>
        <p:spPr>
          <a:xfrm rot="17827047" flipH="1">
            <a:off x="8738478" y="2954966"/>
            <a:ext cx="236557" cy="200151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오른쪽으로 구부러진 화살표 47"/>
          <p:cNvSpPr/>
          <p:nvPr/>
        </p:nvSpPr>
        <p:spPr>
          <a:xfrm rot="17827047" flipH="1">
            <a:off x="7944634" y="3096734"/>
            <a:ext cx="248016" cy="1799750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른쪽으로 구부러진 화살표 48"/>
          <p:cNvSpPr/>
          <p:nvPr/>
        </p:nvSpPr>
        <p:spPr>
          <a:xfrm rot="18008105" flipH="1">
            <a:off x="7245061" y="3346392"/>
            <a:ext cx="218603" cy="153926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893784" y="3902909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Quantity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553039" y="4503079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Drawings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569649" y="4521521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 Schedule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446521" y="4622333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5D 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Cost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422267" y="5034306"/>
            <a:ext cx="1307325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Pre-Construction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8385" y="5612641"/>
            <a:ext cx="5706606" cy="94607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기반 정보 흐름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marL="285750" indent="-285750" algn="ctr" latinLnBrk="0"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업무단계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Up-grade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축적 활용 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 algn="ctr" latinLnBrk="0"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프로젝트 진행 단계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E stage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 stage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 Stage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EPC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오른쪽으로 구부러진 화살표 20"/>
          <p:cNvSpPr/>
          <p:nvPr/>
        </p:nvSpPr>
        <p:spPr>
          <a:xfrm rot="15439772" flipH="1">
            <a:off x="4720940" y="89150"/>
            <a:ext cx="411363" cy="2763569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22284" y="1612362"/>
            <a:ext cx="1152128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생성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오른쪽으로 구부러진 화살표 21"/>
          <p:cNvSpPr/>
          <p:nvPr/>
        </p:nvSpPr>
        <p:spPr>
          <a:xfrm rot="18400528" flipH="1">
            <a:off x="8127972" y="579578"/>
            <a:ext cx="722470" cy="3171544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28816" y="1119461"/>
            <a:ext cx="1066131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</a:p>
        </p:txBody>
      </p:sp>
      <p:sp>
        <p:nvSpPr>
          <p:cNvPr id="23" name="오른쪽으로 구부러진 화살표 22"/>
          <p:cNvSpPr/>
          <p:nvPr/>
        </p:nvSpPr>
        <p:spPr>
          <a:xfrm rot="6443839" flipH="1">
            <a:off x="5548719" y="499200"/>
            <a:ext cx="600169" cy="5568872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38763" y="3322743"/>
            <a:ext cx="1066131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활용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486221" y="4822175"/>
            <a:ext cx="1941011" cy="1770304"/>
            <a:chOff x="284668" y="1713657"/>
            <a:chExt cx="2412231" cy="213690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r="30162"/>
            <a:stretch/>
          </p:blipFill>
          <p:spPr>
            <a:xfrm>
              <a:off x="284668" y="1713657"/>
              <a:ext cx="2412231" cy="213690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599661" y="1940900"/>
              <a:ext cx="808268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Drawing</a:t>
              </a:r>
            </a:p>
          </p:txBody>
        </p:sp>
        <p:sp>
          <p:nvSpPr>
            <p:cNvPr id="27" name="칠각형 26"/>
            <p:cNvSpPr/>
            <p:nvPr/>
          </p:nvSpPr>
          <p:spPr>
            <a:xfrm>
              <a:off x="322837" y="1947229"/>
              <a:ext cx="372008" cy="281355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" name="칠각형 27"/>
            <p:cNvSpPr/>
            <p:nvPr/>
          </p:nvSpPr>
          <p:spPr>
            <a:xfrm>
              <a:off x="322837" y="2289625"/>
              <a:ext cx="372008" cy="281355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Q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" name="칠각형 28"/>
            <p:cNvSpPr/>
            <p:nvPr/>
          </p:nvSpPr>
          <p:spPr>
            <a:xfrm>
              <a:off x="306187" y="2665148"/>
              <a:ext cx="372008" cy="289602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" name="칠각형 29"/>
            <p:cNvSpPr/>
            <p:nvPr/>
          </p:nvSpPr>
          <p:spPr>
            <a:xfrm>
              <a:off x="316414" y="3070153"/>
              <a:ext cx="372008" cy="289602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1" name="칠각형 30"/>
            <p:cNvSpPr/>
            <p:nvPr/>
          </p:nvSpPr>
          <p:spPr>
            <a:xfrm>
              <a:off x="1117879" y="3520162"/>
              <a:ext cx="372008" cy="289602"/>
            </a:xfrm>
            <a:prstGeom prst="heptag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88348" y="2275036"/>
              <a:ext cx="727532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Quantity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80397" y="2660765"/>
              <a:ext cx="809490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Schedule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66526" y="3068960"/>
              <a:ext cx="438246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Cost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08704" y="3501007"/>
              <a:ext cx="1049116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WorkMaster</a:t>
              </a:r>
              <a:endPara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7" name="칠각형 36"/>
            <p:cNvSpPr/>
            <p:nvPr/>
          </p:nvSpPr>
          <p:spPr>
            <a:xfrm>
              <a:off x="1352600" y="3211406"/>
              <a:ext cx="372008" cy="289602"/>
            </a:xfrm>
            <a:prstGeom prst="heptag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728495" y="3212976"/>
              <a:ext cx="844554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Physical Shape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1473722" y="4576384"/>
            <a:ext cx="1725508" cy="2385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Information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종류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91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1360292" y="2009962"/>
            <a:ext cx="2359444" cy="41571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54564" y="3368390"/>
            <a:ext cx="1597120" cy="80043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[3D Object Name]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WA311_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Exterior Cavity Wall Block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100-50-190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1" y="620689"/>
            <a:ext cx="6869363" cy="29366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5087888" y="3723036"/>
          <a:ext cx="5472608" cy="301833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64681">
                  <a:extLst>
                    <a:ext uri="{9D8B030D-6E8A-4147-A177-3AD203B41FA5}">
                      <a16:colId xmlns:a16="http://schemas.microsoft.com/office/drawing/2014/main" val="1683288651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488187142"/>
                    </a:ext>
                  </a:extLst>
                </a:gridCol>
                <a:gridCol w="330852">
                  <a:extLst>
                    <a:ext uri="{9D8B030D-6E8A-4147-A177-3AD203B41FA5}">
                      <a16:colId xmlns:a16="http://schemas.microsoft.com/office/drawing/2014/main" val="914264266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4239342647"/>
                    </a:ext>
                  </a:extLst>
                </a:gridCol>
                <a:gridCol w="519791">
                  <a:extLst>
                    <a:ext uri="{9D8B030D-6E8A-4147-A177-3AD203B41FA5}">
                      <a16:colId xmlns:a16="http://schemas.microsoft.com/office/drawing/2014/main" val="3095926176"/>
                    </a:ext>
                  </a:extLst>
                </a:gridCol>
                <a:gridCol w="749672">
                  <a:extLst>
                    <a:ext uri="{9D8B030D-6E8A-4147-A177-3AD203B41FA5}">
                      <a16:colId xmlns:a16="http://schemas.microsoft.com/office/drawing/2014/main" val="271332781"/>
                    </a:ext>
                  </a:extLst>
                </a:gridCol>
                <a:gridCol w="1396758">
                  <a:extLst>
                    <a:ext uri="{9D8B030D-6E8A-4147-A177-3AD203B41FA5}">
                      <a16:colId xmlns:a16="http://schemas.microsoft.com/office/drawing/2014/main" val="67795823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41345441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149811998"/>
                    </a:ext>
                  </a:extLst>
                </a:gridCol>
              </a:tblGrid>
              <a:tr h="21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Code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Unit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L04 ~ L11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BOQ Spec.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89828"/>
                  </a:ext>
                </a:extLst>
              </a:tr>
              <a:tr h="349101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A04AK069-00001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Reinforced    Concrete       Block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w/ All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.(Lath, Steel Tie, Anchor Bar, Mortar, ETC.), Filler, Sealant, Lintel/Sill for Opening, ETC.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50mm&lt;THK≤100mm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THK=(100)mm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88166"/>
                  </a:ext>
                </a:extLst>
              </a:tr>
              <a:tr h="349101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A04AK069-00002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Reinforced Concrete Block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w/ All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.(Lath, Steel Tie, Anchor Bar, Mortar, ETC.), Filler, Sealant, Lintel/Sill for Opening, ETC.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100mm&lt;THK≤200mm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THK=(190)mm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544453"/>
                  </a:ext>
                </a:extLst>
              </a:tr>
              <a:tr h="262443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A04AK076-00001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Insulation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Mineral Wool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Minimum Density of 50 kg/m3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THK=(50)mm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66787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A04AL077-00001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External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59891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A04AL078-00002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Water Emulsion Paint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308125"/>
                  </a:ext>
                </a:extLst>
              </a:tr>
              <a:tr h="197782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A04AL081-00001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Skirt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100mm≤H&lt;150mm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</a:t>
                      </a:r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=(100)mm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951601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A04AL078-00001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42638"/>
                  </a:ext>
                </a:extLst>
              </a:tr>
              <a:tr h="175786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A04AS164-00002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for Internal Masonry Wall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THK=(20)mm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486504"/>
                  </a:ext>
                </a:extLst>
              </a:tr>
            </a:tbl>
          </a:graphicData>
        </a:graphic>
      </p:graphicFrame>
      <p:sp>
        <p:nvSpPr>
          <p:cNvPr id="17" name="오른쪽으로 구부러진 화살표 16"/>
          <p:cNvSpPr/>
          <p:nvPr/>
        </p:nvSpPr>
        <p:spPr>
          <a:xfrm rot="14190992">
            <a:off x="9074562" y="2430683"/>
            <a:ext cx="438442" cy="1852618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28049" y="3352652"/>
            <a:ext cx="2016223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Work Master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폭발 1 17"/>
          <p:cNvSpPr/>
          <p:nvPr/>
        </p:nvSpPr>
        <p:spPr>
          <a:xfrm>
            <a:off x="6312024" y="3389425"/>
            <a:ext cx="288032" cy="344973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3D</a:t>
            </a:r>
            <a:r>
              <a:rPr lang="ko-KR" altLang="en-US" dirty="0"/>
              <a:t> </a:t>
            </a:r>
            <a:r>
              <a:rPr lang="en-US" altLang="ko-KR" dirty="0" smtClean="0"/>
              <a:t>Object Library - Work </a:t>
            </a:r>
            <a:r>
              <a:rPr lang="en-US" altLang="ko-KR" dirty="0"/>
              <a:t>Master </a:t>
            </a:r>
            <a:r>
              <a:rPr lang="ko-KR" altLang="en-US" dirty="0"/>
              <a:t>정보 </a:t>
            </a:r>
            <a:r>
              <a:rPr lang="ko-KR" altLang="en-US" dirty="0" smtClean="0"/>
              <a:t>입력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3399573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en-US" altLang="ko-KR" dirty="0" smtClean="0"/>
              <a:t>Template</a:t>
            </a:r>
            <a:r>
              <a:rPr lang="ko-KR" altLang="en-US" dirty="0"/>
              <a:t>의 매개변수를 이용한 정보 </a:t>
            </a:r>
            <a:r>
              <a:rPr lang="ko-KR" altLang="en-US" dirty="0" smtClean="0"/>
              <a:t>입력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1360292" y="2009962"/>
            <a:ext cx="2359444" cy="41571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54564" y="3368390"/>
            <a:ext cx="1597120" cy="80043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NAME :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WA311_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Exterior Cavity Wall Block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100-50-200</a:t>
            </a:r>
          </a:p>
        </p:txBody>
      </p:sp>
      <p:sp>
        <p:nvSpPr>
          <p:cNvPr id="18" name="폭발 1 17"/>
          <p:cNvSpPr/>
          <p:nvPr/>
        </p:nvSpPr>
        <p:spPr>
          <a:xfrm>
            <a:off x="6600056" y="3328522"/>
            <a:ext cx="288032" cy="344973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674357"/>
            <a:ext cx="3312368" cy="885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11881"/>
          <a:stretch/>
        </p:blipFill>
        <p:spPr>
          <a:xfrm>
            <a:off x="3935760" y="1577451"/>
            <a:ext cx="3888432" cy="51463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t="12676"/>
          <a:stretch/>
        </p:blipFill>
        <p:spPr>
          <a:xfrm>
            <a:off x="6675765" y="1577450"/>
            <a:ext cx="3949711" cy="5180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오른쪽으로 구부러진 화살표 16"/>
          <p:cNvSpPr/>
          <p:nvPr/>
        </p:nvSpPr>
        <p:spPr>
          <a:xfrm rot="4056943">
            <a:off x="3720939" y="937446"/>
            <a:ext cx="782063" cy="3034814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63953" y="5098837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Facility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448540" y="2189373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Project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17426" y="3947687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Space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48328" y="5881866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Activity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378822" y="3312788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Price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199966" y="4958804"/>
            <a:ext cx="1031852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Work Master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2118637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1571</Words>
  <Application>Microsoft Office PowerPoint</Application>
  <PresentationFormat>와이드스크린</PresentationFormat>
  <Paragraphs>393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현대하모니 L</vt:lpstr>
      <vt:lpstr>현대하모니 M</vt:lpstr>
      <vt:lpstr>Arial</vt:lpstr>
      <vt:lpstr>Wingdings</vt:lpstr>
      <vt:lpstr>Office 테마</vt:lpstr>
      <vt:lpstr>PowerPoint 프레젠테이션</vt:lpstr>
      <vt:lpstr>[요약] BIM 기반 플랜트건축 EPC 정보 플랫폼 구축</vt:lpstr>
      <vt:lpstr>목차 </vt:lpstr>
      <vt:lpstr>BIM 개요</vt:lpstr>
      <vt:lpstr>BIM 개요</vt:lpstr>
      <vt:lpstr> 과제 개요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No-Modeling Item 물량 산출</vt:lpstr>
      <vt:lpstr> No-Modeling Item 물량 산출</vt:lpstr>
      <vt:lpstr> No-Modeling Item 물량 산출</vt:lpstr>
      <vt:lpstr> Generative Design</vt:lpstr>
      <vt:lpstr> Generative Design</vt:lpstr>
      <vt:lpstr> Generative Design</vt:lpstr>
      <vt:lpstr> Generative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</dc:creator>
  <cp:lastModifiedBy>장만규</cp:lastModifiedBy>
  <cp:revision>12</cp:revision>
  <dcterms:created xsi:type="dcterms:W3CDTF">2021-09-29T11:30:56Z</dcterms:created>
  <dcterms:modified xsi:type="dcterms:W3CDTF">2021-09-30T01:21:47Z</dcterms:modified>
</cp:coreProperties>
</file>